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86" r:id="rId3"/>
    <p:sldId id="387" r:id="rId4"/>
    <p:sldId id="388" r:id="rId5"/>
    <p:sldId id="390" r:id="rId6"/>
    <p:sldId id="392" r:id="rId7"/>
    <p:sldId id="393" r:id="rId8"/>
    <p:sldId id="316" r:id="rId9"/>
    <p:sldId id="394" r:id="rId10"/>
    <p:sldId id="395" r:id="rId11"/>
    <p:sldId id="319" r:id="rId12"/>
    <p:sldId id="320" r:id="rId13"/>
    <p:sldId id="396" r:id="rId14"/>
    <p:sldId id="376" r:id="rId15"/>
    <p:sldId id="373" r:id="rId16"/>
    <p:sldId id="374" r:id="rId17"/>
    <p:sldId id="375" r:id="rId18"/>
    <p:sldId id="399" r:id="rId19"/>
    <p:sldId id="384" r:id="rId20"/>
    <p:sldId id="397" r:id="rId21"/>
    <p:sldId id="398" r:id="rId22"/>
    <p:sldId id="400" r:id="rId23"/>
    <p:sldId id="401" r:id="rId24"/>
    <p:sldId id="380" r:id="rId25"/>
    <p:sldId id="383" r:id="rId26"/>
    <p:sldId id="385" r:id="rId2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GB"/>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B355EF1E-8FE5-4DB7-956D-E6E2E30D2C8B}" type="datetimeFigureOut">
              <a:rPr lang="en-GB" smtClean="0"/>
              <a:t>06/01/2018</a:t>
            </a:fld>
            <a:endParaRPr lang="en-GB"/>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GB"/>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004E2A-279B-4F90-9F81-EB0A50CFA3DA}" type="slidenum">
              <a:rPr lang="en-GB" smtClean="0"/>
              <a:t>‹#›</a:t>
            </a:fld>
            <a:endParaRPr lang="en-GB"/>
          </a:p>
        </p:txBody>
      </p:sp>
    </p:spTree>
    <p:extLst>
      <p:ext uri="{BB962C8B-B14F-4D97-AF65-F5344CB8AC3E}">
        <p14:creationId xmlns:p14="http://schemas.microsoft.com/office/powerpoint/2010/main" val="246396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CA5B9E9B-56E5-4009-9E31-7D9CE53496E8}" type="datetimeFigureOut">
              <a:rPr lang="en-GB" smtClean="0"/>
              <a:t>06/01/2018</a:t>
            </a:fld>
            <a:endParaRPr lang="en-GB"/>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C21766E7-36C9-4C5F-A148-BC629C4213C2}" type="slidenum">
              <a:rPr lang="en-GB" smtClean="0"/>
              <a:t>‹#›</a:t>
            </a:fld>
            <a:endParaRPr lang="en-GB"/>
          </a:p>
        </p:txBody>
      </p:sp>
    </p:spTree>
    <p:extLst>
      <p:ext uri="{BB962C8B-B14F-4D97-AF65-F5344CB8AC3E}">
        <p14:creationId xmlns:p14="http://schemas.microsoft.com/office/powerpoint/2010/main" val="379443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outcomes need to be reviewed in light of what is being taught.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49D3A1-6145-475A-BB83-FA66A3C3219F}"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So, in order to become a prophet, you must suffer a ‘load of distress’.  Or, it is through your own efforts that you become a prophet.  So, Allah gives distress to all his ‘slaves’.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8526B0-E237-46F0-B89B-C5083BC0DB40}" type="slidenum">
              <a:rPr lang="en-GB" altLang="en-US" smtClean="0"/>
              <a:pPr eaLnBrk="1" hangingPunct="1">
                <a:spcBef>
                  <a:spcPct val="0"/>
                </a:spcBef>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E6A3B8-E7E8-423F-8955-D4449ED649BE}" type="datetimeFigureOut">
              <a:rPr lang="en-GB" smtClean="0"/>
              <a:t>06/01/2018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306669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6A3B8-E7E8-423F-8955-D4449ED649BE}" type="datetimeFigureOut">
              <a:rPr lang="en-GB" smtClean="0"/>
              <a:t>06/01/2018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265515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6A3B8-E7E8-423F-8955-D4449ED649BE}" type="datetimeFigureOut">
              <a:rPr lang="en-GB" smtClean="0"/>
              <a:t>06/01/2018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386530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E6A3B8-E7E8-423F-8955-D4449ED649BE}" type="datetimeFigureOut">
              <a:rPr lang="en-GB" smtClean="0"/>
              <a:t>06/01/2018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36155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6A3B8-E7E8-423F-8955-D4449ED649BE}" type="datetimeFigureOut">
              <a:rPr lang="en-GB" smtClean="0"/>
              <a:t>06/01/2018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28436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E6A3B8-E7E8-423F-8955-D4449ED649BE}" type="datetimeFigureOut">
              <a:rPr lang="en-GB" smtClean="0"/>
              <a:t>06/01/2018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108238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E6A3B8-E7E8-423F-8955-D4449ED649BE}" type="datetimeFigureOut">
              <a:rPr lang="en-GB" smtClean="0"/>
              <a:t>06/01/2018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281249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E6A3B8-E7E8-423F-8955-D4449ED649BE}" type="datetimeFigureOut">
              <a:rPr lang="en-GB" smtClean="0"/>
              <a:t>06/01/2018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366939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6A3B8-E7E8-423F-8955-D4449ED649BE}" type="datetimeFigureOut">
              <a:rPr lang="en-GB" smtClean="0"/>
              <a:t>06/01/2018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135438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6A3B8-E7E8-423F-8955-D4449ED649BE}" type="datetimeFigureOut">
              <a:rPr lang="en-GB" smtClean="0"/>
              <a:t>06/01/2018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68296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6A3B8-E7E8-423F-8955-D4449ED649BE}" type="datetimeFigureOut">
              <a:rPr lang="en-GB" smtClean="0"/>
              <a:t>06/01/2018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2D72CA-7DBB-44E1-BAB1-03870F326F30}" type="slidenum">
              <a:rPr lang="en-GB" smtClean="0"/>
              <a:t>‹#›</a:t>
            </a:fld>
            <a:endParaRPr lang="en-GB"/>
          </a:p>
        </p:txBody>
      </p:sp>
    </p:spTree>
    <p:extLst>
      <p:ext uri="{BB962C8B-B14F-4D97-AF65-F5344CB8AC3E}">
        <p14:creationId xmlns:p14="http://schemas.microsoft.com/office/powerpoint/2010/main" val="287048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A3B8-E7E8-423F-8955-D4449ED649BE}" type="datetimeFigureOut">
              <a:rPr lang="en-GB" smtClean="0"/>
              <a:t>06/01/2018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D72CA-7DBB-44E1-BAB1-03870F326F30}" type="slidenum">
              <a:rPr lang="en-GB" smtClean="0"/>
              <a:t>‹#›</a:t>
            </a:fld>
            <a:endParaRPr lang="en-GB"/>
          </a:p>
        </p:txBody>
      </p:sp>
    </p:spTree>
    <p:extLst>
      <p:ext uri="{BB962C8B-B14F-4D97-AF65-F5344CB8AC3E}">
        <p14:creationId xmlns:p14="http://schemas.microsoft.com/office/powerpoint/2010/main" val="123221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20000"/>
              <a:lumOff val="80000"/>
            </a:schemeClr>
          </a:solidFill>
        </p:spPr>
        <p:txBody>
          <a:bodyPr vert="horz" lIns="91440" tIns="45720" rIns="91440" bIns="45720" rtlCol="0" anchor="ctr">
            <a:normAutofit/>
          </a:bodyPr>
          <a:lstStyle/>
          <a:p>
            <a:r>
              <a:rPr lang="en-GB" dirty="0"/>
              <a:t>Achieving a Successful married Life based on Quran and Hadith</a:t>
            </a:r>
          </a:p>
        </p:txBody>
      </p:sp>
      <p:sp>
        <p:nvSpPr>
          <p:cNvPr id="3" name="Subtitle 2"/>
          <p:cNvSpPr>
            <a:spLocks noGrp="1"/>
          </p:cNvSpPr>
          <p:nvPr>
            <p:ph type="subTitle" idx="1"/>
          </p:nvPr>
        </p:nvSpPr>
        <p:spPr>
          <a:xfrm>
            <a:off x="1371600" y="3886200"/>
            <a:ext cx="4645174" cy="1752600"/>
          </a:xfrm>
        </p:spPr>
        <p:txBody>
          <a:bodyPr/>
          <a:lstStyle/>
          <a:p>
            <a:pPr algn="l"/>
            <a:r>
              <a:rPr lang="en-GB" dirty="0" err="1" smtClean="0">
                <a:solidFill>
                  <a:schemeClr val="bg2">
                    <a:lumMod val="25000"/>
                  </a:schemeClr>
                </a:solidFill>
              </a:rPr>
              <a:t>Kaushar</a:t>
            </a:r>
            <a:r>
              <a:rPr lang="en-GB" dirty="0" smtClean="0">
                <a:solidFill>
                  <a:schemeClr val="bg2">
                    <a:lumMod val="25000"/>
                  </a:schemeClr>
                </a:solidFill>
              </a:rPr>
              <a:t> Tai</a:t>
            </a:r>
          </a:p>
          <a:p>
            <a:pPr algn="l"/>
            <a:r>
              <a:rPr lang="en-GB" dirty="0" smtClean="0">
                <a:solidFill>
                  <a:schemeClr val="bg2">
                    <a:lumMod val="25000"/>
                  </a:schemeClr>
                </a:solidFill>
              </a:rPr>
              <a:t>Director - </a:t>
            </a:r>
            <a:r>
              <a:rPr lang="en-GB" dirty="0" err="1" smtClean="0">
                <a:solidFill>
                  <a:schemeClr val="bg2">
                    <a:lumMod val="25000"/>
                  </a:schemeClr>
                </a:solidFill>
              </a:rPr>
              <a:t>Aksaa</a:t>
            </a:r>
            <a:endParaRPr lang="en-GB" dirty="0">
              <a:solidFill>
                <a:schemeClr val="bg2">
                  <a:lumMod val="2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4664"/>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088" y="4293096"/>
            <a:ext cx="3886186" cy="21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94" y="5489701"/>
            <a:ext cx="156617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26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chemeClr val="bg2"/>
          </a:solidFill>
          <a:ln>
            <a:solidFill>
              <a:schemeClr val="tx2"/>
            </a:solidFill>
            <a:miter lim="800000"/>
            <a:headEnd/>
            <a:tailEnd/>
          </a:ln>
        </p:spPr>
        <p:txBody>
          <a:bodyPr/>
          <a:lstStyle/>
          <a:p>
            <a:r>
              <a:rPr lang="en-US" altLang="en-US" dirty="0"/>
              <a:t>Marriage – Loved by Allah</a:t>
            </a:r>
            <a:endParaRPr lang="en-US" altLang="en-US" dirty="0" smtClean="0"/>
          </a:p>
        </p:txBody>
      </p:sp>
      <p:sp>
        <p:nvSpPr>
          <p:cNvPr id="49155" name="Rectangle 3"/>
          <p:cNvSpPr>
            <a:spLocks noGrp="1" noChangeArrowheads="1"/>
          </p:cNvSpPr>
          <p:nvPr>
            <p:ph idx="1"/>
          </p:nvPr>
        </p:nvSpPr>
        <p:spPr>
          <a:solidFill>
            <a:schemeClr val="bg2"/>
          </a:solidFill>
        </p:spPr>
        <p:txBody>
          <a:bodyPr vert="horz" lIns="91440" tIns="45720" rIns="91440" bIns="45720" rtlCol="0">
            <a:normAutofit/>
          </a:bodyPr>
          <a:lstStyle/>
          <a:p>
            <a:pPr marL="0" indent="0" algn="ctr">
              <a:buNone/>
            </a:pPr>
            <a:r>
              <a:rPr lang="en-GB" altLang="en-US" dirty="0">
                <a:solidFill>
                  <a:srgbClr val="C00000"/>
                </a:solidFill>
              </a:rPr>
              <a:t>The Messenger of Allah </a:t>
            </a:r>
            <a:r>
              <a:rPr lang="en-GB" altLang="en-US" dirty="0" err="1">
                <a:solidFill>
                  <a:srgbClr val="C00000"/>
                </a:solidFill>
              </a:rPr>
              <a:t>pbuh</a:t>
            </a:r>
            <a:r>
              <a:rPr lang="en-GB" altLang="en-US" dirty="0">
                <a:solidFill>
                  <a:srgbClr val="C00000"/>
                </a:solidFill>
              </a:rPr>
              <a:t> said:</a:t>
            </a:r>
          </a:p>
          <a:p>
            <a:pPr marL="0" indent="0" algn="ctr">
              <a:buNone/>
            </a:pPr>
            <a:endParaRPr lang="en-GB" altLang="en-US" dirty="0">
              <a:solidFill>
                <a:srgbClr val="C00000"/>
              </a:solidFill>
            </a:endParaRPr>
          </a:p>
          <a:p>
            <a:pPr marL="0" indent="0" algn="ctr">
              <a:buNone/>
            </a:pPr>
            <a:r>
              <a:rPr lang="en-GB" altLang="en-US" dirty="0">
                <a:solidFill>
                  <a:srgbClr val="C00000"/>
                </a:solidFill>
              </a:rPr>
              <a:t>"There is no foundation that has been built in Islam more loved by Allah, than marriage."</a:t>
            </a:r>
          </a:p>
          <a:p>
            <a:pPr marL="0" indent="0" algn="ctr">
              <a:buNone/>
            </a:pPr>
            <a:endParaRPr lang="en-US" altLang="en-US" dirty="0">
              <a:solidFill>
                <a:srgbClr val="C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983" y="414908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297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2"/>
            </a:solidFill>
            <a:miter lim="800000"/>
            <a:headEnd/>
            <a:tailEnd/>
          </a:ln>
        </p:spPr>
        <p:txBody>
          <a:bodyPr vert="horz" lIns="91440" tIns="45720" rIns="91440" bIns="45720" rtlCol="0" anchor="ctr">
            <a:normAutofit/>
          </a:bodyPr>
          <a:lstStyle/>
          <a:p>
            <a:r>
              <a:rPr lang="en-GB" dirty="0"/>
              <a:t>Beware of the </a:t>
            </a:r>
            <a:r>
              <a:rPr lang="en-GB" dirty="0" err="1"/>
              <a:t>Shaitan</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a:t>Jabir reported: The Messenger of Allah, </a:t>
            </a:r>
            <a:r>
              <a:rPr lang="en-GB" dirty="0" err="1" smtClean="0"/>
              <a:t>pbuh</a:t>
            </a:r>
            <a:r>
              <a:rPr lang="en-GB" dirty="0" smtClean="0"/>
              <a:t> </a:t>
            </a:r>
            <a:r>
              <a:rPr lang="en-GB" dirty="0"/>
              <a:t>said, </a:t>
            </a:r>
            <a:endParaRPr lang="en-GB" dirty="0" smtClean="0"/>
          </a:p>
          <a:p>
            <a:pPr marL="0" indent="0" algn="ctr">
              <a:buNone/>
            </a:pPr>
            <a:r>
              <a:rPr lang="en-GB" dirty="0" smtClean="0"/>
              <a:t>“</a:t>
            </a:r>
            <a:r>
              <a:rPr lang="en-GB" b="1" dirty="0"/>
              <a:t>Verily, Satan places his throne over the water and he sends out his troops. The closest to him in rank are the greatest at causing tribulations. One of them says: I have done this and this. Satan says: You have done nothing. Another one says: I did not leave this man alone until I separated him from his wife. Satan embraces him and he says: You have done well</a:t>
            </a:r>
            <a:r>
              <a:rPr lang="en-GB" b="1" dirty="0" smtClean="0"/>
              <a:t>.</a:t>
            </a:r>
            <a:r>
              <a:rPr lang="en-GB" dirty="0" smtClean="0"/>
              <a:t>”</a:t>
            </a:r>
          </a:p>
          <a:p>
            <a:pPr marL="0" indent="0" algn="ctr">
              <a:buNone/>
            </a:pPr>
            <a:r>
              <a:rPr lang="en-GB" dirty="0" smtClean="0">
                <a:solidFill>
                  <a:srgbClr val="C00000"/>
                </a:solidFill>
              </a:rPr>
              <a:t>  (Muslim)</a:t>
            </a:r>
            <a:endParaRPr lang="en-GB" dirty="0">
              <a:solidFill>
                <a:srgbClr val="C00000"/>
              </a:solidFill>
            </a:endParaRPr>
          </a:p>
          <a:p>
            <a:endParaRPr lang="en-GB" dirty="0"/>
          </a:p>
        </p:txBody>
      </p:sp>
    </p:spTree>
    <p:extLst>
      <p:ext uri="{BB962C8B-B14F-4D97-AF65-F5344CB8AC3E}">
        <p14:creationId xmlns:p14="http://schemas.microsoft.com/office/powerpoint/2010/main" val="4186777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accent4">
              <a:lumMod val="20000"/>
              <a:lumOff val="80000"/>
            </a:schemeClr>
          </a:solidFill>
        </p:spPr>
        <p:txBody>
          <a:bodyPr vert="horz" lIns="91440" tIns="45720" rIns="91440" bIns="45720" rtlCol="0" anchor="ctr">
            <a:normAutofit/>
          </a:bodyPr>
          <a:lstStyle/>
          <a:p>
            <a:r>
              <a:rPr lang="en-GB" altLang="en-US" dirty="0"/>
              <a:t>About Divorce</a:t>
            </a:r>
          </a:p>
        </p:txBody>
      </p:sp>
      <p:sp>
        <p:nvSpPr>
          <p:cNvPr id="3" name="Content Placeholder 2"/>
          <p:cNvSpPr>
            <a:spLocks noGrp="1"/>
          </p:cNvSpPr>
          <p:nvPr>
            <p:ph idx="1"/>
          </p:nvPr>
        </p:nvSpPr>
        <p:spPr/>
        <p:txBody>
          <a:bodyPr rtlCol="0">
            <a:normAutofit/>
          </a:bodyPr>
          <a:lstStyle/>
          <a:p>
            <a:pPr marL="0" indent="0">
              <a:buNone/>
              <a:defRPr/>
            </a:pPr>
            <a:r>
              <a:rPr lang="en-GB" altLang="en-US" dirty="0" smtClean="0">
                <a:solidFill>
                  <a:schemeClr val="bg2">
                    <a:lumMod val="25000"/>
                  </a:schemeClr>
                </a:solidFill>
              </a:rPr>
              <a:t>The </a:t>
            </a:r>
            <a:r>
              <a:rPr lang="en-GB" altLang="en-US" dirty="0">
                <a:solidFill>
                  <a:schemeClr val="bg2">
                    <a:lumMod val="25000"/>
                  </a:schemeClr>
                </a:solidFill>
              </a:rPr>
              <a:t>Prophet </a:t>
            </a:r>
            <a:r>
              <a:rPr lang="en-GB" altLang="en-US" dirty="0" err="1">
                <a:solidFill>
                  <a:schemeClr val="bg2">
                    <a:lumMod val="25000"/>
                  </a:schemeClr>
                </a:solidFill>
              </a:rPr>
              <a:t>pbuh</a:t>
            </a:r>
            <a:r>
              <a:rPr lang="en-GB" altLang="en-US" dirty="0">
                <a:solidFill>
                  <a:schemeClr val="bg2">
                    <a:lumMod val="25000"/>
                  </a:schemeClr>
                </a:solidFill>
              </a:rPr>
              <a:t> said:</a:t>
            </a:r>
            <a:endParaRPr lang="en-US" b="1" dirty="0" smtClean="0">
              <a:solidFill>
                <a:schemeClr val="bg2">
                  <a:lumMod val="25000"/>
                </a:schemeClr>
              </a:solidFill>
            </a:endParaRPr>
          </a:p>
          <a:p>
            <a:pPr marL="0" indent="0" algn="ctr" fontAlgn="auto">
              <a:spcAft>
                <a:spcPts val="0"/>
              </a:spcAft>
              <a:buNone/>
              <a:defRPr/>
            </a:pPr>
            <a:r>
              <a:rPr lang="en-US" b="1" dirty="0" smtClean="0"/>
              <a:t>"</a:t>
            </a:r>
            <a:r>
              <a:rPr lang="en-US" b="1" dirty="0"/>
              <a:t>The most hateful of all lawful things, in the sight of Allah, is divorce</a:t>
            </a:r>
            <a:r>
              <a:rPr lang="en-US" b="1" dirty="0" smtClean="0"/>
              <a:t>.“    </a:t>
            </a:r>
          </a:p>
          <a:p>
            <a:pPr marL="0" indent="0" algn="ctr" fontAlgn="auto">
              <a:spcAft>
                <a:spcPts val="0"/>
              </a:spcAft>
              <a:buNone/>
              <a:defRPr/>
            </a:pPr>
            <a:r>
              <a:rPr lang="en-US" dirty="0" smtClean="0"/>
              <a:t>Abu Daud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095360"/>
            <a:ext cx="2808312" cy="186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983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9552" y="332656"/>
            <a:ext cx="8229600" cy="1143000"/>
          </a:xfrm>
          <a:solidFill>
            <a:schemeClr val="accent2">
              <a:lumMod val="20000"/>
              <a:lumOff val="80000"/>
            </a:schemeClr>
          </a:solidFill>
        </p:spPr>
        <p:txBody>
          <a:bodyPr>
            <a:normAutofit fontScale="90000"/>
          </a:bodyPr>
          <a:lstStyle/>
          <a:p>
            <a:pPr>
              <a:defRPr/>
            </a:pPr>
            <a:r>
              <a:rPr lang="en-GB" altLang="en-US" dirty="0"/>
              <a:t>Choice given by Allah SWT to the wives of the Prophet</a:t>
            </a:r>
            <a:endParaRPr lang="en-GB" altLang="en-US" dirty="0" smtClean="0"/>
          </a:p>
        </p:txBody>
      </p:sp>
      <p:sp>
        <p:nvSpPr>
          <p:cNvPr id="3" name="Content Placeholder 2"/>
          <p:cNvSpPr>
            <a:spLocks noGrp="1"/>
          </p:cNvSpPr>
          <p:nvPr>
            <p:ph idx="1"/>
          </p:nvPr>
        </p:nvSpPr>
        <p:spPr/>
        <p:txBody>
          <a:bodyPr>
            <a:normAutofit fontScale="85000" lnSpcReduction="20000"/>
          </a:bodyPr>
          <a:lstStyle/>
          <a:p>
            <a:pPr marL="0" indent="0" algn="ctr">
              <a:buNone/>
            </a:pPr>
            <a:r>
              <a:rPr lang="en-US" sz="3600" dirty="0"/>
              <a:t>"O Prophet, say to your wives: If you desire but the life of this world and it’s charms, then come and I will bestow it’s goods upon you, I will release you with a fair release.  But if you desire Allah and his messenger and the abode of the hereafter, then verily Allah has </a:t>
            </a:r>
            <a:r>
              <a:rPr lang="en-GB" sz="3600" dirty="0"/>
              <a:t>prepared for the doers of good among you a great reward."</a:t>
            </a:r>
            <a:r>
              <a:rPr lang="en-US" sz="3600" dirty="0"/>
              <a:t> </a:t>
            </a:r>
          </a:p>
          <a:p>
            <a:pPr marL="0" indent="0" algn="ctr">
              <a:buNone/>
            </a:pPr>
            <a:r>
              <a:rPr lang="en-US" sz="3600" dirty="0"/>
              <a:t>[Qur’an 33:28-29] </a:t>
            </a:r>
          </a:p>
          <a:p>
            <a:pPr marL="0" indent="0" algn="ctr">
              <a:buNone/>
            </a:pPr>
            <a:r>
              <a:rPr lang="en-US" sz="3600" b="1" dirty="0"/>
              <a:t>Aisha </a:t>
            </a:r>
            <a:r>
              <a:rPr lang="en-US" sz="3600" b="1" dirty="0" err="1"/>
              <a:t>ra</a:t>
            </a:r>
            <a:r>
              <a:rPr lang="en-US" sz="3600" b="1" dirty="0"/>
              <a:t> and the other wives chose Allah and His Messenger</a:t>
            </a:r>
          </a:p>
          <a:p>
            <a:endParaRPr lang="en-GB" sz="3600" dirty="0"/>
          </a:p>
          <a:p>
            <a:pPr marL="365760" indent="-256032" eaLnBrk="1" fontAlgn="auto" hangingPunct="1">
              <a:spcAft>
                <a:spcPts val="0"/>
              </a:spcAft>
              <a:buClr>
                <a:schemeClr val="accent3"/>
              </a:buClr>
              <a:buFont typeface="Georgia"/>
              <a:buChar char="•"/>
              <a:defRPr/>
            </a:pPr>
            <a:endParaRPr lang="en-GB" dirty="0" smtClean="0"/>
          </a:p>
          <a:p>
            <a:pPr marL="365760" indent="-256032" eaLnBrk="1" fontAlgn="auto" hangingPunct="1">
              <a:spcAft>
                <a:spcPts val="0"/>
              </a:spcAft>
              <a:buClr>
                <a:schemeClr val="accent3"/>
              </a:buClr>
              <a:buFont typeface="Georgia"/>
              <a:buChar char="•"/>
              <a:defRPr/>
            </a:pPr>
            <a:endParaRPr lang="en-GB" dirty="0"/>
          </a:p>
        </p:txBody>
      </p:sp>
    </p:spTree>
    <p:extLst>
      <p:ext uri="{BB962C8B-B14F-4D97-AF65-F5344CB8AC3E}">
        <p14:creationId xmlns:p14="http://schemas.microsoft.com/office/powerpoint/2010/main" val="299952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vert="horz" lIns="91440" tIns="45720" rIns="91440" bIns="45720" rtlCol="0" anchor="ctr">
            <a:normAutofit/>
          </a:bodyPr>
          <a:lstStyle/>
          <a:p>
            <a:pPr algn="l"/>
            <a:r>
              <a:rPr lang="en-GB" dirty="0"/>
              <a:t>Lying to resolve conflict</a:t>
            </a:r>
          </a:p>
        </p:txBody>
      </p:sp>
      <p:sp>
        <p:nvSpPr>
          <p:cNvPr id="3" name="Content Placeholder 2"/>
          <p:cNvSpPr>
            <a:spLocks noGrp="1"/>
          </p:cNvSpPr>
          <p:nvPr>
            <p:ph idx="1"/>
          </p:nvPr>
        </p:nvSpPr>
        <p:spPr/>
        <p:txBody>
          <a:bodyPr>
            <a:normAutofit fontScale="92500"/>
          </a:bodyPr>
          <a:lstStyle/>
          <a:p>
            <a:r>
              <a:rPr lang="en-GB" dirty="0"/>
              <a:t>Umm </a:t>
            </a:r>
            <a:r>
              <a:rPr lang="en-GB" dirty="0" err="1"/>
              <a:t>Kalthoom</a:t>
            </a:r>
            <a:r>
              <a:rPr lang="en-GB" dirty="0"/>
              <a:t> said that she heard the Prophet </a:t>
            </a:r>
            <a:r>
              <a:rPr lang="en-GB" dirty="0" smtClean="0"/>
              <a:t>(</a:t>
            </a:r>
            <a:r>
              <a:rPr lang="en-GB" dirty="0" err="1" smtClean="0"/>
              <a:t>pbuh</a:t>
            </a:r>
            <a:r>
              <a:rPr lang="en-GB" dirty="0"/>
              <a:t>)</a:t>
            </a:r>
            <a:r>
              <a:rPr lang="en-GB" dirty="0" smtClean="0"/>
              <a:t> </a:t>
            </a:r>
            <a:r>
              <a:rPr lang="en-GB" dirty="0"/>
              <a:t>say</a:t>
            </a:r>
            <a:r>
              <a:rPr lang="en-GB" dirty="0" smtClean="0"/>
              <a:t>:  “</a:t>
            </a:r>
            <a:r>
              <a:rPr lang="en-GB" dirty="0"/>
              <a:t>He is not a liar who reconciles between people, conveying good messages and saying good things</a:t>
            </a:r>
            <a:r>
              <a:rPr lang="en-GB" dirty="0" smtClean="0"/>
              <a:t>.”      </a:t>
            </a:r>
            <a:r>
              <a:rPr lang="en-GB" dirty="0" err="1" smtClean="0"/>
              <a:t>Bukhaari</a:t>
            </a:r>
            <a:r>
              <a:rPr lang="en-GB" dirty="0"/>
              <a:t>, </a:t>
            </a:r>
            <a:r>
              <a:rPr lang="en-GB" dirty="0" smtClean="0"/>
              <a:t>Muslim</a:t>
            </a:r>
          </a:p>
          <a:p>
            <a:r>
              <a:rPr lang="en-GB" dirty="0"/>
              <a:t>She also said</a:t>
            </a:r>
            <a:r>
              <a:rPr lang="en-GB" dirty="0" smtClean="0"/>
              <a:t>: “</a:t>
            </a:r>
            <a:r>
              <a:rPr lang="en-GB" dirty="0"/>
              <a:t>I did not hear </a:t>
            </a:r>
            <a:r>
              <a:rPr lang="en-GB" dirty="0" smtClean="0"/>
              <a:t>him </a:t>
            </a:r>
            <a:r>
              <a:rPr lang="en-GB" dirty="0" err="1" smtClean="0"/>
              <a:t>pbuh</a:t>
            </a:r>
            <a:r>
              <a:rPr lang="en-GB" dirty="0" smtClean="0"/>
              <a:t> </a:t>
            </a:r>
            <a:r>
              <a:rPr lang="en-GB" dirty="0"/>
              <a:t>grant any concession concerning anything that the people say of lies except in three cases: reconciling between people, war, and what a man says to his wife, or a woman says to her husband. </a:t>
            </a:r>
            <a:r>
              <a:rPr lang="en-GB" b="1" dirty="0"/>
              <a:t>(Muslim)</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504" y="260647"/>
            <a:ext cx="1157952" cy="122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21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vert="horz" lIns="91440" tIns="45720" rIns="91440" bIns="45720" rtlCol="0" anchor="ctr">
            <a:normAutofit/>
          </a:bodyPr>
          <a:lstStyle/>
          <a:p>
            <a:r>
              <a:rPr lang="en-GB" dirty="0"/>
              <a:t>Be Grateful to Allah</a:t>
            </a:r>
          </a:p>
        </p:txBody>
      </p:sp>
      <p:sp>
        <p:nvSpPr>
          <p:cNvPr id="3" name="Content Placeholder 2"/>
          <p:cNvSpPr>
            <a:spLocks noGrp="1"/>
          </p:cNvSpPr>
          <p:nvPr>
            <p:ph idx="1"/>
          </p:nvPr>
        </p:nvSpPr>
        <p:spPr/>
        <p:txBody>
          <a:bodyPr>
            <a:normAutofit/>
          </a:bodyPr>
          <a:lstStyle/>
          <a:p>
            <a:r>
              <a:rPr lang="en-GB" dirty="0"/>
              <a:t>Don’t be jealous of those </a:t>
            </a:r>
            <a:r>
              <a:rPr lang="en-GB" dirty="0" smtClean="0"/>
              <a:t>who are living </a:t>
            </a:r>
            <a:r>
              <a:rPr lang="en-GB" dirty="0"/>
              <a:t>a more luxurious life than your family. </a:t>
            </a:r>
            <a:endParaRPr lang="en-GB" dirty="0" smtClean="0"/>
          </a:p>
          <a:p>
            <a:r>
              <a:rPr lang="en-GB" dirty="0" smtClean="0"/>
              <a:t>The “</a:t>
            </a:r>
            <a:r>
              <a:rPr lang="en-GB" dirty="0" err="1" smtClean="0"/>
              <a:t>rizq</a:t>
            </a:r>
            <a:r>
              <a:rPr lang="en-GB" dirty="0" smtClean="0"/>
              <a:t>” sustenance, </a:t>
            </a:r>
            <a:r>
              <a:rPr lang="en-GB" dirty="0"/>
              <a:t>is from Allah (SWT). </a:t>
            </a:r>
            <a:endParaRPr lang="en-GB" dirty="0" smtClean="0"/>
          </a:p>
          <a:p>
            <a:r>
              <a:rPr lang="en-GB" dirty="0" smtClean="0"/>
              <a:t>Be content to what Allah has given you.</a:t>
            </a:r>
          </a:p>
          <a:p>
            <a:r>
              <a:rPr lang="en-GB" dirty="0" smtClean="0"/>
              <a:t>Look </a:t>
            </a:r>
            <a:r>
              <a:rPr lang="en-GB" dirty="0"/>
              <a:t>at those people who have less than you, not those who have more. </a:t>
            </a:r>
            <a:endParaRPr lang="en-GB" dirty="0" smtClean="0"/>
          </a:p>
          <a:p>
            <a:r>
              <a:rPr lang="en-GB" dirty="0" smtClean="0"/>
              <a:t>Thank </a:t>
            </a:r>
            <a:r>
              <a:rPr lang="en-GB" dirty="0"/>
              <a:t>Allah (SWT) for the many blessings in your life.</a:t>
            </a:r>
          </a:p>
        </p:txBody>
      </p:sp>
    </p:spTree>
    <p:extLst>
      <p:ext uri="{BB962C8B-B14F-4D97-AF65-F5344CB8AC3E}">
        <p14:creationId xmlns:p14="http://schemas.microsoft.com/office/powerpoint/2010/main" val="315059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vert="horz" lIns="91440" tIns="45720" rIns="91440" bIns="45720" rtlCol="0" anchor="ctr">
            <a:normAutofit/>
          </a:bodyPr>
          <a:lstStyle/>
          <a:p>
            <a:r>
              <a:rPr lang="en-GB" dirty="0"/>
              <a:t>Be patient</a:t>
            </a:r>
          </a:p>
        </p:txBody>
      </p:sp>
      <p:sp>
        <p:nvSpPr>
          <p:cNvPr id="3" name="Content Placeholder 2"/>
          <p:cNvSpPr>
            <a:spLocks noGrp="1"/>
          </p:cNvSpPr>
          <p:nvPr>
            <p:ph idx="1"/>
          </p:nvPr>
        </p:nvSpPr>
        <p:spPr/>
        <p:txBody>
          <a:bodyPr/>
          <a:lstStyle/>
          <a:p>
            <a:pPr marL="0" indent="0">
              <a:buNone/>
            </a:pPr>
            <a:r>
              <a:rPr lang="en-GB" dirty="0">
                <a:solidFill>
                  <a:srgbClr val="C00000"/>
                </a:solidFill>
              </a:rPr>
              <a:t>Allah says, </a:t>
            </a:r>
            <a:endParaRPr lang="en-GB" dirty="0" smtClean="0">
              <a:solidFill>
                <a:srgbClr val="C00000"/>
              </a:solidFill>
            </a:endParaRPr>
          </a:p>
          <a:p>
            <a:pPr marL="0" indent="0">
              <a:buNone/>
            </a:pPr>
            <a:endParaRPr lang="en-GB" sz="2400" dirty="0"/>
          </a:p>
          <a:p>
            <a:pPr marL="0" indent="0">
              <a:buNone/>
            </a:pPr>
            <a:r>
              <a:rPr lang="en-GB" dirty="0" smtClean="0"/>
              <a:t>“</a:t>
            </a:r>
            <a:r>
              <a:rPr lang="en-GB" dirty="0"/>
              <a:t>Only those who are patient shall receive their reward in full without reckoning (or measure).” (Qur’an 39:10)</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610"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45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vert="horz" lIns="91440" tIns="45720" rIns="91440" bIns="45720" rtlCol="0" anchor="ctr">
            <a:normAutofit/>
          </a:bodyPr>
          <a:lstStyle/>
          <a:p>
            <a:r>
              <a:rPr lang="en-GB" dirty="0"/>
              <a:t>When entering your home</a:t>
            </a:r>
          </a:p>
        </p:txBody>
      </p:sp>
      <p:sp>
        <p:nvSpPr>
          <p:cNvPr id="3" name="Content Placeholder 2"/>
          <p:cNvSpPr>
            <a:spLocks noGrp="1"/>
          </p:cNvSpPr>
          <p:nvPr>
            <p:ph idx="1"/>
          </p:nvPr>
        </p:nvSpPr>
        <p:spPr/>
        <p:txBody>
          <a:bodyPr>
            <a:normAutofit/>
          </a:bodyPr>
          <a:lstStyle/>
          <a:p>
            <a:r>
              <a:rPr lang="en-GB" dirty="0" err="1"/>
              <a:t>ahl</a:t>
            </a:r>
            <a:r>
              <a:rPr lang="en-GB" dirty="0"/>
              <a:t> ibn </a:t>
            </a:r>
            <a:r>
              <a:rPr lang="en-GB" dirty="0" err="1"/>
              <a:t>Sa’d</a:t>
            </a:r>
            <a:r>
              <a:rPr lang="en-GB" dirty="0"/>
              <a:t> al-</a:t>
            </a:r>
            <a:r>
              <a:rPr lang="en-GB" dirty="0" err="1"/>
              <a:t>Sa’idi</a:t>
            </a:r>
            <a:r>
              <a:rPr lang="en-GB" dirty="0"/>
              <a:t> </a:t>
            </a:r>
            <a:r>
              <a:rPr lang="en-GB" dirty="0" smtClean="0"/>
              <a:t>(</a:t>
            </a:r>
            <a:r>
              <a:rPr lang="en-GB" dirty="0" err="1" smtClean="0"/>
              <a:t>ra</a:t>
            </a:r>
            <a:r>
              <a:rPr lang="en-GB" dirty="0" smtClean="0"/>
              <a:t>) </a:t>
            </a:r>
            <a:r>
              <a:rPr lang="en-GB" dirty="0"/>
              <a:t>reports that a man once complained to the Prophet (</a:t>
            </a:r>
            <a:r>
              <a:rPr lang="en-GB" dirty="0" err="1" smtClean="0"/>
              <a:t>pbhu</a:t>
            </a:r>
            <a:r>
              <a:rPr lang="en-GB" dirty="0" smtClean="0"/>
              <a:t>) </a:t>
            </a:r>
            <a:r>
              <a:rPr lang="en-GB" dirty="0"/>
              <a:t>of poverty and restricted living conditions. So the Messenger of Allah said to him:</a:t>
            </a:r>
          </a:p>
          <a:p>
            <a:r>
              <a:rPr lang="en-GB" dirty="0"/>
              <a:t>‘When you enter the home, then perform Salam [on the inhabitants] if someone is home. And if no-one is home then perform Salam upon me and recite Surah </a:t>
            </a:r>
            <a:r>
              <a:rPr lang="en-GB" dirty="0" err="1"/>
              <a:t>Ikhlas</a:t>
            </a:r>
            <a:r>
              <a:rPr lang="en-GB" dirty="0"/>
              <a:t> once.’</a:t>
            </a:r>
          </a:p>
        </p:txBody>
      </p:sp>
    </p:spTree>
    <p:extLst>
      <p:ext uri="{BB962C8B-B14F-4D97-AF65-F5344CB8AC3E}">
        <p14:creationId xmlns:p14="http://schemas.microsoft.com/office/powerpoint/2010/main" val="3942762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vert="horz" lIns="91440" tIns="45720" rIns="91440" bIns="45720" rtlCol="0" anchor="ctr">
            <a:normAutofit/>
          </a:bodyPr>
          <a:lstStyle/>
          <a:p>
            <a:pPr algn="l"/>
            <a:r>
              <a:rPr lang="en-GB" dirty="0"/>
              <a:t>Being ungrateful</a:t>
            </a:r>
          </a:p>
        </p:txBody>
      </p:sp>
      <p:sp>
        <p:nvSpPr>
          <p:cNvPr id="3" name="Content Placeholder 2"/>
          <p:cNvSpPr>
            <a:spLocks noGrp="1"/>
          </p:cNvSpPr>
          <p:nvPr>
            <p:ph idx="1"/>
          </p:nvPr>
        </p:nvSpPr>
        <p:spPr/>
        <p:txBody>
          <a:bodyPr>
            <a:normAutofit fontScale="85000" lnSpcReduction="10000"/>
          </a:bodyPr>
          <a:lstStyle/>
          <a:p>
            <a:pPr marL="0" indent="0">
              <a:buNone/>
            </a:pPr>
            <a:r>
              <a:rPr lang="en-GB" b="1" dirty="0"/>
              <a:t>Narrated Ibn 'Abbas:</a:t>
            </a:r>
          </a:p>
          <a:p>
            <a:pPr marL="0" indent="0">
              <a:buNone/>
            </a:pPr>
            <a:r>
              <a:rPr lang="en-GB" dirty="0"/>
              <a:t>The Prophet </a:t>
            </a:r>
            <a:r>
              <a:rPr lang="en-GB" dirty="0" err="1" smtClean="0"/>
              <a:t>phuh</a:t>
            </a:r>
            <a:r>
              <a:rPr lang="en-GB" dirty="0" smtClean="0"/>
              <a:t> said: "I </a:t>
            </a:r>
            <a:r>
              <a:rPr lang="en-GB" dirty="0"/>
              <a:t>was shown the Hell-fire and that the majority of its dwellers were women who were ungrateful." It was asked, "Do they disbelieve in Allah?" (or are they ungrateful to Allah?) He replied, </a:t>
            </a:r>
            <a:r>
              <a:rPr lang="en-GB" dirty="0">
                <a:solidFill>
                  <a:srgbClr val="C00000"/>
                </a:solidFill>
              </a:rPr>
              <a:t>"They are ungrateful to their husbands and are ungrateful for the </a:t>
            </a:r>
            <a:r>
              <a:rPr lang="en-GB" dirty="0" smtClean="0">
                <a:solidFill>
                  <a:srgbClr val="C00000"/>
                </a:solidFill>
              </a:rPr>
              <a:t>favours </a:t>
            </a:r>
            <a:r>
              <a:rPr lang="en-GB" dirty="0">
                <a:solidFill>
                  <a:srgbClr val="C00000"/>
                </a:solidFill>
              </a:rPr>
              <a:t>and the good (charitable deeds) done to them. If you have always been good (benevolent) to one of them and then she sees something in you (not of her liking), she will say, 'I have never received any good from you</a:t>
            </a:r>
            <a:r>
              <a:rPr lang="en-GB" dirty="0" smtClean="0">
                <a:solidFill>
                  <a:srgbClr val="C00000"/>
                </a:solidFill>
              </a:rPr>
              <a:t>.“ </a:t>
            </a:r>
            <a:r>
              <a:rPr lang="en-GB" dirty="0" smtClean="0"/>
              <a:t>Bukhari</a:t>
            </a:r>
            <a:endParaRPr lang="en-GB" dirty="0"/>
          </a:p>
          <a:p>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45224"/>
            <a:ext cx="1625621" cy="100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379" y="188640"/>
            <a:ext cx="1623812" cy="162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3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vert="horz" lIns="91440" tIns="45720" rIns="91440" bIns="45720" rtlCol="0" anchor="ctr">
            <a:normAutofit fontScale="90000"/>
          </a:bodyPr>
          <a:lstStyle/>
          <a:p>
            <a:r>
              <a:rPr lang="en-GB" dirty="0" err="1"/>
              <a:t>Dua</a:t>
            </a:r>
            <a:r>
              <a:rPr lang="en-GB" dirty="0"/>
              <a:t> before intimate relationship with spouse</a:t>
            </a:r>
          </a:p>
        </p:txBody>
      </p:sp>
      <p:sp>
        <p:nvSpPr>
          <p:cNvPr id="3" name="Content Placeholder 2"/>
          <p:cNvSpPr>
            <a:spLocks noGrp="1"/>
          </p:cNvSpPr>
          <p:nvPr>
            <p:ph idx="1"/>
          </p:nvPr>
        </p:nvSpPr>
        <p:spPr>
          <a:solidFill>
            <a:schemeClr val="bg2"/>
          </a:solidFill>
        </p:spPr>
        <p:txBody>
          <a:bodyPr vert="horz" lIns="91440" tIns="45720" rIns="91440" bIns="45720" rtlCol="0">
            <a:normAutofit lnSpcReduction="10000"/>
          </a:bodyPr>
          <a:lstStyle/>
          <a:p>
            <a:pPr marL="0" indent="0" algn="ctr">
              <a:buNone/>
            </a:pPr>
            <a:r>
              <a:rPr lang="ar-AE" dirty="0"/>
              <a:t>بِسْمِ اللهِ اللَّهُمَّ جَنِّبْنَا الشَّيْطَانَ ، وَجَنِّبِ الشَّيْطَانَ مَا رَزَقْـتَنَا</a:t>
            </a:r>
            <a:endParaRPr lang="en-GB" dirty="0"/>
          </a:p>
          <a:p>
            <a:pPr marL="0" indent="0" algn="ctr">
              <a:buNone/>
            </a:pPr>
            <a:r>
              <a:rPr lang="en-GB" dirty="0"/>
              <a:t>In the Name of Allah. O Allah, keep the </a:t>
            </a:r>
            <a:r>
              <a:rPr lang="en-GB" dirty="0" err="1"/>
              <a:t>shaytaan</a:t>
            </a:r>
            <a:r>
              <a:rPr lang="en-GB" dirty="0"/>
              <a:t> away from us and keep the </a:t>
            </a:r>
            <a:r>
              <a:rPr lang="en-GB" dirty="0" err="1"/>
              <a:t>shaytaan</a:t>
            </a:r>
            <a:r>
              <a:rPr lang="en-GB" dirty="0"/>
              <a:t> away from what You have blessed us with. </a:t>
            </a:r>
            <a:r>
              <a:rPr lang="en-GB" dirty="0">
                <a:solidFill>
                  <a:srgbClr val="C00000"/>
                </a:solidFill>
              </a:rPr>
              <a:t/>
            </a:r>
            <a:br>
              <a:rPr lang="en-GB" dirty="0">
                <a:solidFill>
                  <a:srgbClr val="C00000"/>
                </a:solidFill>
              </a:rPr>
            </a:br>
            <a:r>
              <a:rPr lang="en-GB" dirty="0">
                <a:solidFill>
                  <a:srgbClr val="C00000"/>
                </a:solidFill>
              </a:rPr>
              <a:t/>
            </a:r>
            <a:br>
              <a:rPr lang="en-GB" dirty="0">
                <a:solidFill>
                  <a:srgbClr val="C00000"/>
                </a:solidFill>
              </a:rPr>
            </a:br>
            <a:r>
              <a:rPr lang="en-GB" dirty="0">
                <a:solidFill>
                  <a:srgbClr val="C00000"/>
                </a:solidFill>
              </a:rPr>
              <a:t>The Messenger of Allah </a:t>
            </a:r>
            <a:r>
              <a:rPr lang="en-GB" dirty="0" err="1">
                <a:solidFill>
                  <a:srgbClr val="C00000"/>
                </a:solidFill>
              </a:rPr>
              <a:t>pbuh</a:t>
            </a:r>
            <a:r>
              <a:rPr lang="en-GB" dirty="0">
                <a:solidFill>
                  <a:srgbClr val="C00000"/>
                </a:solidFill>
              </a:rPr>
              <a:t> said: whoever says this </a:t>
            </a:r>
            <a:r>
              <a:rPr lang="en-GB" dirty="0" err="1">
                <a:solidFill>
                  <a:srgbClr val="C00000"/>
                </a:solidFill>
              </a:rPr>
              <a:t>Dua</a:t>
            </a:r>
            <a:r>
              <a:rPr lang="en-GB" dirty="0">
                <a:solidFill>
                  <a:srgbClr val="C00000"/>
                </a:solidFill>
              </a:rPr>
              <a:t> and the wife was pregnant from that night, </a:t>
            </a:r>
            <a:r>
              <a:rPr lang="en-GB" dirty="0" err="1">
                <a:solidFill>
                  <a:srgbClr val="C00000"/>
                </a:solidFill>
              </a:rPr>
              <a:t>Shaytan</a:t>
            </a:r>
            <a:r>
              <a:rPr lang="en-GB" dirty="0">
                <a:solidFill>
                  <a:srgbClr val="C00000"/>
                </a:solidFill>
              </a:rPr>
              <a:t> will never be able to harm the child.</a:t>
            </a:r>
          </a:p>
        </p:txBody>
      </p:sp>
    </p:spTree>
    <p:extLst>
      <p:ext uri="{BB962C8B-B14F-4D97-AF65-F5344CB8AC3E}">
        <p14:creationId xmlns:p14="http://schemas.microsoft.com/office/powerpoint/2010/main" val="125213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pPr eaLnBrk="1" fontAlgn="auto" hangingPunct="1">
              <a:spcAft>
                <a:spcPts val="0"/>
              </a:spcAft>
              <a:defRPr/>
            </a:pPr>
            <a:r>
              <a:rPr lang="en-GB" dirty="0" smtClean="0"/>
              <a:t/>
            </a:r>
            <a:br>
              <a:rPr lang="en-GB" dirty="0" smtClean="0"/>
            </a:br>
            <a:r>
              <a:rPr lang="en-GB" dirty="0" smtClean="0"/>
              <a:t>Learning </a:t>
            </a:r>
            <a:r>
              <a:rPr lang="en-GB" dirty="0"/>
              <a:t>Outcomes:</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Font typeface="Arial" charset="0"/>
              <a:buNone/>
              <a:defRPr/>
            </a:pPr>
            <a:r>
              <a:rPr lang="en-GB" b="1" dirty="0">
                <a:solidFill>
                  <a:srgbClr val="FF0000"/>
                </a:solidFill>
              </a:rPr>
              <a:t>By the end of the session, you will learn:</a:t>
            </a:r>
          </a:p>
          <a:p>
            <a:pPr>
              <a:defRPr/>
            </a:pPr>
            <a:r>
              <a:rPr lang="en-GB" dirty="0"/>
              <a:t>How to strive to achieve a happy married life</a:t>
            </a:r>
          </a:p>
          <a:p>
            <a:pPr>
              <a:defRPr/>
            </a:pPr>
            <a:r>
              <a:rPr lang="en-GB" dirty="0"/>
              <a:t>How to please Allah SWT in your dealings with your spouse</a:t>
            </a:r>
          </a:p>
          <a:p>
            <a:pPr>
              <a:defRPr/>
            </a:pPr>
            <a:r>
              <a:rPr lang="en-GB" dirty="0"/>
              <a:t>Strategies to please your </a:t>
            </a:r>
            <a:r>
              <a:rPr lang="en-GB" dirty="0" smtClean="0"/>
              <a:t>wife/Strategies </a:t>
            </a:r>
            <a:r>
              <a:rPr lang="en-GB" dirty="0"/>
              <a:t>to please your husband</a:t>
            </a:r>
          </a:p>
          <a:p>
            <a:pPr>
              <a:defRPr/>
            </a:pPr>
            <a:r>
              <a:rPr lang="en-GB" dirty="0"/>
              <a:t>Your duties as a </a:t>
            </a:r>
            <a:r>
              <a:rPr lang="en-GB" dirty="0" smtClean="0"/>
              <a:t>spouse </a:t>
            </a:r>
            <a:r>
              <a:rPr lang="en-GB" dirty="0"/>
              <a:t>in the sight of Allah SWT</a:t>
            </a:r>
          </a:p>
          <a:p>
            <a:pPr>
              <a:defRPr/>
            </a:pPr>
            <a:r>
              <a:rPr lang="en-GB" dirty="0" smtClean="0"/>
              <a:t>Tips </a:t>
            </a:r>
            <a:r>
              <a:rPr lang="en-GB" dirty="0"/>
              <a:t>on improving your relationship </a:t>
            </a:r>
            <a:endParaRPr lang="en-GB" dirty="0" smtClean="0"/>
          </a:p>
          <a:p>
            <a:pPr marL="0" indent="0">
              <a:buNone/>
              <a:defRPr/>
            </a:pPr>
            <a:r>
              <a:rPr lang="en-GB" dirty="0"/>
              <a:t> </a:t>
            </a:r>
            <a:r>
              <a:rPr lang="en-GB" dirty="0" smtClean="0"/>
              <a:t>   with your </a:t>
            </a:r>
            <a:r>
              <a:rPr lang="en-GB" dirty="0"/>
              <a:t>Mother-in-Law</a:t>
            </a:r>
          </a:p>
          <a:p>
            <a:pPr marL="0" indent="0" eaLnBrk="1" fontAlgn="auto" hangingPunct="1">
              <a:spcAft>
                <a:spcPts val="0"/>
              </a:spcAft>
              <a:buClr>
                <a:schemeClr val="accent3"/>
              </a:buClr>
              <a:buFont typeface="Georgia"/>
              <a:buNone/>
              <a:defRPr/>
            </a:pPr>
            <a:r>
              <a:rPr lang="en-GB" dirty="0"/>
              <a:t> </a:t>
            </a:r>
          </a:p>
          <a:p>
            <a:pPr marL="109728" indent="0" eaLnBrk="1" fontAlgn="auto" hangingPunct="1">
              <a:spcAft>
                <a:spcPts val="0"/>
              </a:spcAft>
              <a:buClr>
                <a:schemeClr val="accent3"/>
              </a:buClr>
              <a:buFont typeface="Georgia"/>
              <a:buNone/>
              <a:defRPr/>
            </a:pPr>
            <a:endParaRPr lang="en-GB" dirty="0" smtClean="0"/>
          </a:p>
          <a:p>
            <a:pPr marL="109728" indent="0" eaLnBrk="1" fontAlgn="auto" hangingPunct="1">
              <a:spcAft>
                <a:spcPts val="0"/>
              </a:spcAft>
              <a:buClr>
                <a:schemeClr val="accent3"/>
              </a:buClr>
              <a:buFont typeface="Georgia"/>
              <a:buNone/>
              <a:defRPr/>
            </a:pPr>
            <a:endParaRPr lang="en-GB"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508500"/>
            <a:ext cx="17526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5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3">
              <a:lumMod val="40000"/>
              <a:lumOff val="60000"/>
            </a:schemeClr>
          </a:solidFill>
        </p:spPr>
        <p:txBody>
          <a:bodyPr>
            <a:normAutofit/>
          </a:bodyPr>
          <a:lstStyle/>
          <a:p>
            <a:pPr>
              <a:defRPr/>
            </a:pPr>
            <a:r>
              <a:rPr lang="en-GB" dirty="0"/>
              <a:t>Belief in Divine Decree</a:t>
            </a:r>
          </a:p>
        </p:txBody>
      </p:sp>
      <p:sp>
        <p:nvSpPr>
          <p:cNvPr id="58371" name="Content Placeholder 3"/>
          <p:cNvSpPr>
            <a:spLocks noGrp="1"/>
          </p:cNvSpPr>
          <p:nvPr>
            <p:ph idx="1"/>
          </p:nvPr>
        </p:nvSpPr>
        <p:spPr>
          <a:xfrm>
            <a:off x="539552" y="1628800"/>
            <a:ext cx="8229600" cy="4525963"/>
          </a:xfrm>
          <a:solidFill>
            <a:schemeClr val="accent1">
              <a:lumMod val="20000"/>
              <a:lumOff val="80000"/>
            </a:schemeClr>
          </a:solidFill>
        </p:spPr>
        <p:txBody>
          <a:bodyPr>
            <a:normAutofit fontScale="62500" lnSpcReduction="20000"/>
          </a:bodyPr>
          <a:lstStyle/>
          <a:p>
            <a:pPr marL="0" indent="0">
              <a:buNone/>
            </a:pPr>
            <a:r>
              <a:rPr lang="en-GB" b="1" dirty="0"/>
              <a:t>Belief in the divine decree is one of the articles of faith. There are four principles of the divine decree: </a:t>
            </a:r>
          </a:p>
          <a:p>
            <a:endParaRPr lang="en-GB" dirty="0"/>
          </a:p>
          <a:p>
            <a:pPr marL="514350" indent="-514350">
              <a:buFont typeface="+mj-lt"/>
              <a:buAutoNum type="arabicPeriod"/>
            </a:pPr>
            <a:r>
              <a:rPr lang="en-GB" dirty="0"/>
              <a:t>Belief that Allah knows all things and not even an minute amount of atom is hidden from Him in the heaven or on earth. </a:t>
            </a:r>
          </a:p>
          <a:p>
            <a:pPr marL="514350" indent="-514350">
              <a:buFont typeface="+mj-lt"/>
              <a:buAutoNum type="arabicPeriod"/>
            </a:pPr>
            <a:endParaRPr lang="en-GB" dirty="0"/>
          </a:p>
          <a:p>
            <a:pPr marL="514350" indent="-514350">
              <a:buFont typeface="+mj-lt"/>
              <a:buAutoNum type="arabicPeriod"/>
            </a:pPr>
            <a:r>
              <a:rPr lang="en-GB" dirty="0"/>
              <a:t>Belief that Allah wrote all that in al-</a:t>
            </a:r>
            <a:r>
              <a:rPr lang="en-GB" dirty="0" err="1"/>
              <a:t>Lawh</a:t>
            </a:r>
            <a:r>
              <a:rPr lang="en-GB" dirty="0"/>
              <a:t> al-</a:t>
            </a:r>
            <a:r>
              <a:rPr lang="en-GB" dirty="0" err="1"/>
              <a:t>Mahfooz</a:t>
            </a:r>
            <a:r>
              <a:rPr lang="en-GB" dirty="0"/>
              <a:t>, </a:t>
            </a:r>
            <a:r>
              <a:rPr lang="en-GB" dirty="0" smtClean="0"/>
              <a:t>(the preserved tablet) fifty </a:t>
            </a:r>
            <a:r>
              <a:rPr lang="en-GB" dirty="0"/>
              <a:t>thousand years before He created the heavens and the earth. </a:t>
            </a:r>
          </a:p>
          <a:p>
            <a:pPr marL="514350" indent="-514350">
              <a:buFont typeface="+mj-lt"/>
              <a:buAutoNum type="arabicPeriod"/>
            </a:pPr>
            <a:endParaRPr lang="en-GB" dirty="0"/>
          </a:p>
          <a:p>
            <a:pPr marL="514350" indent="-514350">
              <a:buFont typeface="+mj-lt"/>
              <a:buAutoNum type="arabicPeriod"/>
            </a:pPr>
            <a:r>
              <a:rPr lang="en-GB" dirty="0"/>
              <a:t>Belief in the effective will of Allah and His all-encompassing power. Nothing happens in this universe, good or bad, except by His will. </a:t>
            </a:r>
          </a:p>
          <a:p>
            <a:pPr marL="514350" indent="-514350">
              <a:buFont typeface="+mj-lt"/>
              <a:buAutoNum type="arabicPeriod"/>
            </a:pPr>
            <a:endParaRPr lang="en-GB" dirty="0"/>
          </a:p>
          <a:p>
            <a:pPr marL="514350" indent="-514350">
              <a:buFont typeface="+mj-lt"/>
              <a:buAutoNum type="arabicPeriod"/>
            </a:pPr>
            <a:r>
              <a:rPr lang="en-GB" dirty="0"/>
              <a:t>Belief that everything is created by Allah. He is the Creator of all things and the Creator of their attributes and actions. </a:t>
            </a:r>
          </a:p>
        </p:txBody>
      </p:sp>
    </p:spTree>
    <p:extLst>
      <p:ext uri="{BB962C8B-B14F-4D97-AF65-F5344CB8AC3E}">
        <p14:creationId xmlns:p14="http://schemas.microsoft.com/office/powerpoint/2010/main" val="865835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bg2">
              <a:lumMod val="90000"/>
            </a:schemeClr>
          </a:solidFill>
        </p:spPr>
        <p:txBody>
          <a:bodyPr>
            <a:normAutofit/>
          </a:bodyPr>
          <a:lstStyle/>
          <a:p>
            <a:pPr>
              <a:defRPr/>
            </a:pPr>
            <a:r>
              <a:rPr lang="en-GB" altLang="en-US" b="1" dirty="0" smtClean="0"/>
              <a:t>Belief </a:t>
            </a:r>
            <a:r>
              <a:rPr lang="en-GB" altLang="en-US" b="1" dirty="0"/>
              <a:t>in Divine Decree</a:t>
            </a:r>
            <a:endParaRPr lang="en-GB" altLang="en-US" dirty="0" smtClean="0"/>
          </a:p>
        </p:txBody>
      </p:sp>
      <p:sp>
        <p:nvSpPr>
          <p:cNvPr id="3" name="Content Placeholder 2"/>
          <p:cNvSpPr>
            <a:spLocks noGrp="1"/>
          </p:cNvSpPr>
          <p:nvPr>
            <p:ph idx="1"/>
          </p:nvPr>
        </p:nvSpPr>
        <p:spPr>
          <a:solidFill>
            <a:schemeClr val="bg2"/>
          </a:solidFill>
        </p:spPr>
        <p:txBody>
          <a:bodyPr/>
          <a:lstStyle/>
          <a:p>
            <a:pPr marL="0" indent="0">
              <a:buFont typeface="Arial" charset="0"/>
              <a:buNone/>
              <a:defRPr/>
            </a:pPr>
            <a:endParaRPr lang="en-GB" b="1" dirty="0" smtClean="0"/>
          </a:p>
          <a:p>
            <a:pPr marL="0" indent="0" algn="ctr">
              <a:buFont typeface="Arial" charset="0"/>
              <a:buNone/>
              <a:defRPr/>
            </a:pPr>
            <a:r>
              <a:rPr lang="en-GB" b="1" dirty="0" smtClean="0"/>
              <a:t>Verily</a:t>
            </a:r>
            <a:r>
              <a:rPr lang="en-GB" b="1" dirty="0"/>
              <a:t>, We have created all things with </a:t>
            </a:r>
            <a:r>
              <a:rPr lang="en-GB" b="1" dirty="0" err="1"/>
              <a:t>Qadar</a:t>
            </a:r>
            <a:r>
              <a:rPr lang="en-GB" b="1" dirty="0"/>
              <a:t> (Divine Preordainments of all things before their creation as written in the Book of Decrees Al‑</a:t>
            </a:r>
            <a:r>
              <a:rPr lang="en-GB" b="1" dirty="0" err="1"/>
              <a:t>Lawh</a:t>
            </a:r>
            <a:r>
              <a:rPr lang="en-GB" b="1" dirty="0"/>
              <a:t> Al‑</a:t>
            </a:r>
            <a:r>
              <a:rPr lang="en-GB" b="1" dirty="0" err="1"/>
              <a:t>Mahfooz</a:t>
            </a:r>
            <a:r>
              <a:rPr lang="en-GB" b="1" dirty="0"/>
              <a:t>)”</a:t>
            </a:r>
          </a:p>
          <a:p>
            <a:pPr marL="0" indent="0">
              <a:buFont typeface="Arial" charset="0"/>
              <a:buNone/>
              <a:defRPr/>
            </a:pPr>
            <a:r>
              <a:rPr lang="en-GB" b="1" dirty="0"/>
              <a:t>                             </a:t>
            </a:r>
            <a:endParaRPr lang="en-GB" b="1" dirty="0" smtClean="0"/>
          </a:p>
          <a:p>
            <a:pPr marL="0" indent="0" algn="ctr">
              <a:buFont typeface="Arial" charset="0"/>
              <a:buNone/>
              <a:defRPr/>
            </a:pPr>
            <a:r>
              <a:rPr lang="en-GB" b="1" dirty="0" smtClean="0"/>
              <a:t>[</a:t>
            </a:r>
            <a:r>
              <a:rPr lang="en-GB" b="1" dirty="0"/>
              <a:t>Quran al-Qamar 54:49] </a:t>
            </a:r>
            <a:endParaRPr lang="en-GB" b="1" dirty="0" smtClean="0"/>
          </a:p>
        </p:txBody>
      </p:sp>
    </p:spTree>
    <p:extLst>
      <p:ext uri="{BB962C8B-B14F-4D97-AF65-F5344CB8AC3E}">
        <p14:creationId xmlns:p14="http://schemas.microsoft.com/office/powerpoint/2010/main" val="2569081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GB" b="1" dirty="0" smtClean="0"/>
              <a:t>Al-</a:t>
            </a:r>
            <a:r>
              <a:rPr lang="en-GB" b="1" dirty="0" err="1" smtClean="0"/>
              <a:t>Lawh</a:t>
            </a:r>
            <a:r>
              <a:rPr lang="en-GB" b="1" dirty="0" smtClean="0"/>
              <a:t> al-</a:t>
            </a:r>
            <a:r>
              <a:rPr lang="en-GB" b="1" dirty="0" err="1" smtClean="0"/>
              <a:t>Mahfooz</a:t>
            </a:r>
            <a:r>
              <a:rPr lang="en-GB" b="1" dirty="0" smtClean="0"/>
              <a:t/>
            </a:r>
            <a:br>
              <a:rPr lang="en-GB" b="1" dirty="0" smtClean="0"/>
            </a:br>
            <a:r>
              <a:rPr lang="en-GB" b="1" dirty="0" smtClean="0"/>
              <a:t>The preserved Tablet</a:t>
            </a:r>
            <a:endParaRPr lang="en-GB" b="1" dirty="0"/>
          </a:p>
        </p:txBody>
      </p:sp>
      <p:sp>
        <p:nvSpPr>
          <p:cNvPr id="3" name="Content Placeholder 2"/>
          <p:cNvSpPr>
            <a:spLocks noGrp="1"/>
          </p:cNvSpPr>
          <p:nvPr>
            <p:ph idx="1"/>
          </p:nvPr>
        </p:nvSpPr>
        <p:spPr>
          <a:solidFill>
            <a:schemeClr val="bg2">
              <a:lumMod val="90000"/>
            </a:schemeClr>
          </a:solidFill>
        </p:spPr>
        <p:txBody>
          <a:bodyPr>
            <a:normAutofit fontScale="77500" lnSpcReduction="20000"/>
          </a:bodyPr>
          <a:lstStyle/>
          <a:p>
            <a:r>
              <a:rPr lang="en-GB" dirty="0" smtClean="0"/>
              <a:t>When Allah </a:t>
            </a:r>
            <a:r>
              <a:rPr lang="en-GB" dirty="0"/>
              <a:t>first created the Pen, He said to it: “Write.” It said: “My Lord, what should I write?” </a:t>
            </a:r>
            <a:r>
              <a:rPr lang="en-GB" dirty="0" smtClean="0"/>
              <a:t>He </a:t>
            </a:r>
            <a:r>
              <a:rPr lang="en-GB" dirty="0"/>
              <a:t>said: “Write what is to </a:t>
            </a:r>
            <a:r>
              <a:rPr lang="en-GB" dirty="0" smtClean="0"/>
              <a:t>be.</a:t>
            </a:r>
          </a:p>
          <a:p>
            <a:r>
              <a:rPr lang="en-GB" dirty="0" smtClean="0"/>
              <a:t>So It </a:t>
            </a:r>
            <a:r>
              <a:rPr lang="en-GB" dirty="0"/>
              <a:t>began to write what would be until the Day of Resurrection. </a:t>
            </a:r>
            <a:endParaRPr lang="en-GB" dirty="0" smtClean="0"/>
          </a:p>
          <a:p>
            <a:r>
              <a:rPr lang="en-GB" dirty="0" smtClean="0"/>
              <a:t>The </a:t>
            </a:r>
            <a:r>
              <a:rPr lang="en-GB" dirty="0"/>
              <a:t>Prophet (</a:t>
            </a:r>
            <a:r>
              <a:rPr lang="en-GB" dirty="0" err="1" smtClean="0"/>
              <a:t>pbuh</a:t>
            </a:r>
            <a:r>
              <a:rPr lang="en-GB" dirty="0" smtClean="0"/>
              <a:t>) said </a:t>
            </a:r>
            <a:r>
              <a:rPr lang="en-GB" dirty="0"/>
              <a:t>that when the foetus in its mother’s womb is four months old, </a:t>
            </a:r>
            <a:r>
              <a:rPr lang="en-GB" dirty="0" smtClean="0"/>
              <a:t>Allah </a:t>
            </a:r>
            <a:r>
              <a:rPr lang="en-GB" dirty="0"/>
              <a:t>sends an angel to breathe the soul into it and write down its provision, its lifespan and its deeds, and whether it is doomed or blessed.  </a:t>
            </a:r>
          </a:p>
          <a:p>
            <a:endParaRPr lang="en-GB" dirty="0"/>
          </a:p>
          <a:p>
            <a:r>
              <a:rPr lang="en-GB" dirty="0"/>
              <a:t>Provision is also written down and connected to its means, and it does not increase or decrease. </a:t>
            </a:r>
            <a:endParaRPr lang="en-GB" dirty="0" smtClean="0"/>
          </a:p>
        </p:txBody>
      </p:sp>
    </p:spTree>
    <p:extLst>
      <p:ext uri="{BB962C8B-B14F-4D97-AF65-F5344CB8AC3E}">
        <p14:creationId xmlns:p14="http://schemas.microsoft.com/office/powerpoint/2010/main" val="128468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GB" b="1" dirty="0" smtClean="0"/>
              <a:t>Marriage is preordained</a:t>
            </a:r>
            <a:endParaRPr lang="en-GB" b="1" dirty="0"/>
          </a:p>
        </p:txBody>
      </p:sp>
      <p:sp>
        <p:nvSpPr>
          <p:cNvPr id="3" name="Content Placeholder 2"/>
          <p:cNvSpPr>
            <a:spLocks noGrp="1"/>
          </p:cNvSpPr>
          <p:nvPr>
            <p:ph idx="1"/>
          </p:nvPr>
        </p:nvSpPr>
        <p:spPr>
          <a:solidFill>
            <a:schemeClr val="accent4">
              <a:lumMod val="20000"/>
              <a:lumOff val="80000"/>
            </a:schemeClr>
          </a:solidFill>
        </p:spPr>
        <p:txBody>
          <a:bodyPr>
            <a:normAutofit lnSpcReduction="10000"/>
          </a:bodyPr>
          <a:lstStyle/>
          <a:p>
            <a:r>
              <a:rPr lang="en-GB" dirty="0"/>
              <a:t>Allah says in the Quran: “He it is Who has made the earth subservient to </a:t>
            </a:r>
            <a:r>
              <a:rPr lang="en-GB" dirty="0" smtClean="0"/>
              <a:t>you, so </a:t>
            </a:r>
            <a:r>
              <a:rPr lang="en-GB" dirty="0"/>
              <a:t>walk in the path thereof and eat of His provision. And to Him will be the Resurrection”  [Surah Al-</a:t>
            </a:r>
            <a:r>
              <a:rPr lang="en-GB" dirty="0" err="1"/>
              <a:t>Mulk</a:t>
            </a:r>
            <a:r>
              <a:rPr lang="en-GB" dirty="0"/>
              <a:t> 67:15] </a:t>
            </a:r>
          </a:p>
          <a:p>
            <a:r>
              <a:rPr lang="en-GB" dirty="0" smtClean="0"/>
              <a:t>Marriage </a:t>
            </a:r>
            <a:r>
              <a:rPr lang="en-GB" dirty="0"/>
              <a:t>is also written and preordained. </a:t>
            </a:r>
            <a:endParaRPr lang="en-GB" dirty="0" smtClean="0"/>
          </a:p>
          <a:p>
            <a:r>
              <a:rPr lang="en-GB" dirty="0" smtClean="0"/>
              <a:t>Who is to marry whom is already preordained.</a:t>
            </a:r>
          </a:p>
          <a:p>
            <a:r>
              <a:rPr lang="en-GB" dirty="0" smtClean="0"/>
              <a:t>Nothing </a:t>
            </a:r>
            <a:r>
              <a:rPr lang="en-GB" dirty="0"/>
              <a:t>is hidden from </a:t>
            </a:r>
            <a:r>
              <a:rPr lang="en-GB" dirty="0" smtClean="0"/>
              <a:t>Allah </a:t>
            </a:r>
            <a:r>
              <a:rPr lang="en-GB" dirty="0"/>
              <a:t>on earth or in heaven.</a:t>
            </a:r>
          </a:p>
        </p:txBody>
      </p:sp>
    </p:spTree>
    <p:extLst>
      <p:ext uri="{BB962C8B-B14F-4D97-AF65-F5344CB8AC3E}">
        <p14:creationId xmlns:p14="http://schemas.microsoft.com/office/powerpoint/2010/main" val="3900789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vert="horz" lIns="91440" tIns="45720" rIns="91440" bIns="45720" rtlCol="0" anchor="ctr">
            <a:normAutofit/>
          </a:bodyPr>
          <a:lstStyle/>
          <a:p>
            <a:r>
              <a:rPr lang="en-GB" dirty="0"/>
              <a:t>Belief in Divine Decree</a:t>
            </a:r>
          </a:p>
        </p:txBody>
      </p:sp>
      <p:sp>
        <p:nvSpPr>
          <p:cNvPr id="3" name="Content Placeholder 2"/>
          <p:cNvSpPr>
            <a:spLocks noGrp="1"/>
          </p:cNvSpPr>
          <p:nvPr>
            <p:ph idx="1"/>
          </p:nvPr>
        </p:nvSpPr>
        <p:spPr/>
        <p:txBody>
          <a:bodyPr/>
          <a:lstStyle/>
          <a:p>
            <a:r>
              <a:rPr lang="en-GB" dirty="0" smtClean="0"/>
              <a:t>The </a:t>
            </a:r>
            <a:r>
              <a:rPr lang="en-GB" dirty="0"/>
              <a:t>Prophet (</a:t>
            </a:r>
            <a:r>
              <a:rPr lang="en-GB" dirty="0" err="1"/>
              <a:t>pbuh</a:t>
            </a:r>
            <a:r>
              <a:rPr lang="en-GB" dirty="0"/>
              <a:t>) said: “The pens have been lifted and the pages have dried.” </a:t>
            </a:r>
            <a:r>
              <a:rPr lang="en-GB" dirty="0" err="1">
                <a:solidFill>
                  <a:srgbClr val="C00000"/>
                </a:solidFill>
              </a:rPr>
              <a:t>Tirmidhi</a:t>
            </a:r>
            <a:r>
              <a:rPr lang="en-GB" dirty="0">
                <a:solidFill>
                  <a:srgbClr val="C00000"/>
                </a:solidFill>
              </a:rPr>
              <a:t> </a:t>
            </a:r>
            <a:endParaRPr lang="en-GB" dirty="0" smtClean="0">
              <a:solidFill>
                <a:srgbClr val="C00000"/>
              </a:solidFill>
            </a:endParaRPr>
          </a:p>
          <a:p>
            <a:pPr marL="0" indent="0">
              <a:buNone/>
            </a:pPr>
            <a:endParaRPr lang="en-GB" dirty="0" smtClean="0">
              <a:solidFill>
                <a:srgbClr val="C00000"/>
              </a:solidFill>
            </a:endParaRPr>
          </a:p>
          <a:p>
            <a:r>
              <a:rPr lang="en-GB" dirty="0">
                <a:solidFill>
                  <a:srgbClr val="C00000"/>
                </a:solidFill>
              </a:rPr>
              <a:t>Allah</a:t>
            </a:r>
            <a:r>
              <a:rPr lang="en-GB" dirty="0" smtClean="0"/>
              <a:t> blots out what He wills and confirms (what He wills). And with Him is the Mother of the Book (Al‑</a:t>
            </a:r>
            <a:r>
              <a:rPr lang="en-GB" dirty="0" err="1" smtClean="0"/>
              <a:t>Lawh</a:t>
            </a:r>
            <a:r>
              <a:rPr lang="en-GB" dirty="0" smtClean="0"/>
              <a:t> Al‑</a:t>
            </a:r>
            <a:r>
              <a:rPr lang="en-GB" dirty="0" err="1" smtClean="0"/>
              <a:t>Mahfooz</a:t>
            </a:r>
            <a:r>
              <a:rPr lang="en-GB" dirty="0" smtClean="0"/>
              <a:t>)” </a:t>
            </a:r>
          </a:p>
          <a:p>
            <a:pPr marL="0" indent="0">
              <a:buNone/>
            </a:pPr>
            <a:r>
              <a:rPr lang="en-GB" dirty="0">
                <a:solidFill>
                  <a:srgbClr val="C00000"/>
                </a:solidFill>
              </a:rPr>
              <a:t> </a:t>
            </a:r>
            <a:r>
              <a:rPr lang="en-GB" dirty="0" smtClean="0">
                <a:solidFill>
                  <a:srgbClr val="C00000"/>
                </a:solidFill>
              </a:rPr>
              <a:t>                                            [Quran al-</a:t>
            </a:r>
            <a:r>
              <a:rPr lang="en-GB" dirty="0" err="1" smtClean="0">
                <a:solidFill>
                  <a:srgbClr val="C00000"/>
                </a:solidFill>
              </a:rPr>
              <a:t>Ra’d</a:t>
            </a:r>
            <a:r>
              <a:rPr lang="en-GB" dirty="0" smtClean="0">
                <a:solidFill>
                  <a:srgbClr val="C00000"/>
                </a:solidFill>
              </a:rPr>
              <a:t> 13:39] </a:t>
            </a:r>
            <a:endParaRPr lang="en-GB" dirty="0">
              <a:solidFill>
                <a:srgbClr val="C0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085184"/>
            <a:ext cx="2338231" cy="13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222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4E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0" fontAlgn="base" hangingPunct="0">
              <a:spcAft>
                <a:spcPct val="0"/>
              </a:spcAft>
            </a:pPr>
            <a:r>
              <a:rPr lang="en-GB" dirty="0"/>
              <a:t>Keys aspects of good Character</a:t>
            </a:r>
          </a:p>
        </p:txBody>
      </p:sp>
      <p:sp>
        <p:nvSpPr>
          <p:cNvPr id="3" name="Content Placeholder 2"/>
          <p:cNvSpPr>
            <a:spLocks noGrp="1"/>
          </p:cNvSpPr>
          <p:nvPr>
            <p:ph idx="1"/>
          </p:nvPr>
        </p:nvSpPr>
        <p:spPr/>
        <p:txBody>
          <a:bodyPr>
            <a:normAutofit fontScale="92500" lnSpcReduction="20000"/>
          </a:bodyPr>
          <a:lstStyle/>
          <a:p>
            <a:r>
              <a:rPr lang="en-GB" dirty="0" smtClean="0"/>
              <a:t>Salah, Zikr, </a:t>
            </a:r>
            <a:r>
              <a:rPr lang="en-GB" dirty="0" err="1" smtClean="0"/>
              <a:t>Dua</a:t>
            </a:r>
            <a:endParaRPr lang="en-GB" dirty="0" smtClean="0"/>
          </a:p>
          <a:p>
            <a:r>
              <a:rPr lang="en-GB" dirty="0" smtClean="0"/>
              <a:t>Be content with what you have</a:t>
            </a:r>
          </a:p>
          <a:p>
            <a:r>
              <a:rPr lang="en-GB" dirty="0" smtClean="0"/>
              <a:t>Happiness should not depend on others</a:t>
            </a:r>
          </a:p>
          <a:p>
            <a:r>
              <a:rPr lang="en-GB" dirty="0" smtClean="0"/>
              <a:t>Honesty; Trustworthy; Patience; and Gratitude</a:t>
            </a:r>
          </a:p>
          <a:p>
            <a:r>
              <a:rPr lang="en-GB" dirty="0" smtClean="0"/>
              <a:t>Love your children. They are a gift from Allah</a:t>
            </a:r>
          </a:p>
          <a:p>
            <a:r>
              <a:rPr lang="en-GB" dirty="0" smtClean="0"/>
              <a:t>Love your spouse – made in heaven</a:t>
            </a:r>
          </a:p>
          <a:p>
            <a:r>
              <a:rPr lang="en-GB" dirty="0" smtClean="0"/>
              <a:t>Say – Please, Sorry, Thank you.</a:t>
            </a:r>
          </a:p>
          <a:p>
            <a:r>
              <a:rPr lang="en-GB" dirty="0" smtClean="0"/>
              <a:t>Love your parents</a:t>
            </a:r>
          </a:p>
          <a:p>
            <a:r>
              <a:rPr lang="en-GB" dirty="0" err="1" smtClean="0"/>
              <a:t>Haqooq</a:t>
            </a:r>
            <a:r>
              <a:rPr lang="en-GB" dirty="0" smtClean="0"/>
              <a:t> </a:t>
            </a:r>
            <a:r>
              <a:rPr lang="en-GB" dirty="0" err="1"/>
              <a:t>ul</a:t>
            </a:r>
            <a:r>
              <a:rPr lang="en-GB" dirty="0"/>
              <a:t> </a:t>
            </a:r>
            <a:r>
              <a:rPr lang="en-GB" dirty="0" smtClean="0"/>
              <a:t>Allah</a:t>
            </a:r>
            <a:r>
              <a:rPr lang="en-GB" dirty="0"/>
              <a:t>/ </a:t>
            </a:r>
            <a:r>
              <a:rPr lang="en-GB" dirty="0" err="1" smtClean="0"/>
              <a:t>Haqooq</a:t>
            </a:r>
            <a:r>
              <a:rPr lang="en-GB" dirty="0" smtClean="0"/>
              <a:t> </a:t>
            </a:r>
            <a:r>
              <a:rPr lang="en-GB" dirty="0" err="1"/>
              <a:t>ul</a:t>
            </a:r>
            <a:r>
              <a:rPr lang="en-GB" dirty="0"/>
              <a:t> </a:t>
            </a:r>
            <a:r>
              <a:rPr lang="en-GB" dirty="0" err="1" smtClean="0"/>
              <a:t>Ibad</a:t>
            </a:r>
            <a:endParaRPr lang="en-GB" dirty="0" smtClean="0"/>
          </a:p>
          <a:p>
            <a:endParaRPr lang="en-GB" dirty="0" smtClean="0"/>
          </a:p>
          <a:p>
            <a:endParaRPr lang="en-GB" dirty="0" smtClean="0"/>
          </a:p>
          <a:p>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933056"/>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58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vert="horz" lIns="91440" tIns="45720" rIns="91440" bIns="45720" rtlCol="0" anchor="ctr">
            <a:normAutofit/>
          </a:bodyPr>
          <a:lstStyle/>
          <a:p>
            <a:r>
              <a:rPr lang="en-GB" dirty="0"/>
              <a:t>Keys aspects of good Character</a:t>
            </a:r>
          </a:p>
        </p:txBody>
      </p:sp>
      <p:sp>
        <p:nvSpPr>
          <p:cNvPr id="3" name="Content Placeholder 2"/>
          <p:cNvSpPr>
            <a:spLocks noGrp="1"/>
          </p:cNvSpPr>
          <p:nvPr>
            <p:ph idx="1"/>
          </p:nvPr>
        </p:nvSpPr>
        <p:spPr>
          <a:solidFill>
            <a:schemeClr val="bg2"/>
          </a:solidFill>
        </p:spPr>
        <p:txBody>
          <a:bodyPr>
            <a:normAutofit fontScale="85000" lnSpcReduction="20000"/>
          </a:bodyPr>
          <a:lstStyle/>
          <a:p>
            <a:r>
              <a:rPr lang="en-GB" dirty="0"/>
              <a:t>Spread Salam and Spread smile</a:t>
            </a:r>
          </a:p>
          <a:p>
            <a:r>
              <a:rPr lang="en-GB" dirty="0"/>
              <a:t>Don’t deceive; lie or cheat</a:t>
            </a:r>
          </a:p>
          <a:p>
            <a:r>
              <a:rPr lang="en-GB" dirty="0"/>
              <a:t>Aspire to reach </a:t>
            </a:r>
            <a:r>
              <a:rPr lang="en-GB" dirty="0" err="1"/>
              <a:t>Ihsan</a:t>
            </a:r>
            <a:r>
              <a:rPr lang="en-GB" dirty="0"/>
              <a:t> level and </a:t>
            </a:r>
            <a:r>
              <a:rPr lang="en-GB" dirty="0" smtClean="0"/>
              <a:t>strive </a:t>
            </a:r>
            <a:r>
              <a:rPr lang="en-GB" dirty="0"/>
              <a:t>to have TAQWA</a:t>
            </a:r>
          </a:p>
          <a:p>
            <a:r>
              <a:rPr lang="en-GB" dirty="0"/>
              <a:t>Seek to help others</a:t>
            </a:r>
          </a:p>
          <a:p>
            <a:r>
              <a:rPr lang="en-GB" dirty="0"/>
              <a:t>Give the benefit of the doubt to others – find </a:t>
            </a:r>
            <a:r>
              <a:rPr lang="en-GB" dirty="0" smtClean="0"/>
              <a:t>excuses</a:t>
            </a:r>
          </a:p>
          <a:p>
            <a:r>
              <a:rPr lang="en-GB" dirty="0" smtClean="0"/>
              <a:t>Intention – only to please Allah</a:t>
            </a:r>
          </a:p>
          <a:p>
            <a:r>
              <a:rPr lang="en-GB" dirty="0" err="1" smtClean="0"/>
              <a:t>Dua</a:t>
            </a:r>
            <a:r>
              <a:rPr lang="en-GB" dirty="0" smtClean="0"/>
              <a:t> during relationship</a:t>
            </a:r>
          </a:p>
          <a:p>
            <a:r>
              <a:rPr lang="en-GB" dirty="0" smtClean="0"/>
              <a:t>Don’t display photos in the home</a:t>
            </a:r>
          </a:p>
          <a:p>
            <a:r>
              <a:rPr lang="en-GB" dirty="0" smtClean="0"/>
              <a:t>Sleep with wudhu</a:t>
            </a:r>
          </a:p>
          <a:p>
            <a:r>
              <a:rPr lang="en-GB" dirty="0" smtClean="0"/>
              <a:t>Do </a:t>
            </a:r>
            <a:r>
              <a:rPr lang="en-GB" dirty="0" err="1" smtClean="0"/>
              <a:t>Istikhara</a:t>
            </a:r>
            <a:endParaRPr lang="en-GB" dirty="0" smtClean="0"/>
          </a:p>
          <a:p>
            <a:endParaRPr lang="en-GB" dirty="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869160"/>
            <a:ext cx="34099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260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solidFill>
            <a:schemeClr val="accent2">
              <a:lumMod val="20000"/>
              <a:lumOff val="80000"/>
            </a:schemeClr>
          </a:solidFill>
        </p:spPr>
        <p:txBody>
          <a:bodyPr/>
          <a:lstStyle/>
          <a:p>
            <a:pPr eaLnBrk="1" hangingPunct="1">
              <a:defRPr/>
            </a:pPr>
            <a:r>
              <a:rPr lang="en-GB" altLang="en-US" dirty="0" smtClean="0"/>
              <a:t>Today is about a Reminder</a:t>
            </a:r>
            <a:endParaRPr lang="en-US" altLang="en-US" dirty="0" smtClean="0"/>
          </a:p>
        </p:txBody>
      </p:sp>
      <p:sp>
        <p:nvSpPr>
          <p:cNvPr id="104451" name="Rectangle 3"/>
          <p:cNvSpPr>
            <a:spLocks noGrp="1" noRot="1" noChangeArrowheads="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n-GB" dirty="0">
                <a:solidFill>
                  <a:srgbClr val="C00000"/>
                </a:solidFill>
              </a:rPr>
              <a:t>“And remind, for indeed, the reminder benefits the believers” </a:t>
            </a:r>
            <a:r>
              <a:rPr lang="en-GB" b="1" dirty="0" smtClean="0"/>
              <a:t>Quran 51:55</a:t>
            </a:r>
          </a:p>
          <a:p>
            <a:pPr marL="365760" indent="-256032" eaLnBrk="1" fontAlgn="auto" hangingPunct="1">
              <a:spcAft>
                <a:spcPts val="0"/>
              </a:spcAft>
              <a:buClr>
                <a:schemeClr val="accent3"/>
              </a:buClr>
              <a:buFont typeface="Georgia"/>
              <a:buChar char="•"/>
              <a:defRPr/>
            </a:pPr>
            <a:r>
              <a:rPr lang="en-GB" dirty="0" smtClean="0"/>
              <a:t>This session is a reminder for myself - first and foremost.</a:t>
            </a:r>
          </a:p>
          <a:p>
            <a:pPr marL="365760" indent="-256032" eaLnBrk="1" fontAlgn="auto" hangingPunct="1">
              <a:spcAft>
                <a:spcPts val="0"/>
              </a:spcAft>
              <a:buClr>
                <a:schemeClr val="accent3"/>
              </a:buClr>
              <a:buFont typeface="Georgia"/>
              <a:buChar char="•"/>
              <a:defRPr/>
            </a:pPr>
            <a:r>
              <a:rPr lang="en-GB" dirty="0" smtClean="0"/>
              <a:t>May Allah SWT give us the </a:t>
            </a:r>
            <a:endParaRPr lang="en-GB" dirty="0"/>
          </a:p>
          <a:p>
            <a:pPr marL="109728" indent="0" eaLnBrk="1" fontAlgn="auto" hangingPunct="1">
              <a:spcAft>
                <a:spcPts val="0"/>
              </a:spcAft>
              <a:buClr>
                <a:schemeClr val="accent3"/>
              </a:buClr>
              <a:buFont typeface="Arial" charset="0"/>
              <a:buNone/>
              <a:defRPr/>
            </a:pPr>
            <a:r>
              <a:rPr lang="en-GB" dirty="0" smtClean="0"/>
              <a:t>   </a:t>
            </a:r>
            <a:r>
              <a:rPr lang="en-GB" dirty="0" err="1" smtClean="0"/>
              <a:t>tawfiq</a:t>
            </a:r>
            <a:r>
              <a:rPr lang="en-GB" dirty="0" smtClean="0"/>
              <a:t> to put </a:t>
            </a:r>
            <a:r>
              <a:rPr lang="en-GB" dirty="0"/>
              <a:t>into practice </a:t>
            </a:r>
            <a:endParaRPr lang="en-GB" dirty="0" smtClean="0"/>
          </a:p>
          <a:p>
            <a:pPr marL="109728" indent="0" eaLnBrk="1" fontAlgn="auto" hangingPunct="1">
              <a:spcAft>
                <a:spcPts val="0"/>
              </a:spcAft>
              <a:buClr>
                <a:schemeClr val="accent3"/>
              </a:buClr>
              <a:buFont typeface="Arial" charset="0"/>
              <a:buNone/>
              <a:defRPr/>
            </a:pPr>
            <a:r>
              <a:rPr lang="en-GB" dirty="0" smtClean="0"/>
              <a:t>   what we will learn today</a:t>
            </a:r>
            <a:endParaRPr lang="en-GB" dirty="0"/>
          </a:p>
          <a:p>
            <a:pPr marL="365760" indent="-256032" eaLnBrk="1" fontAlgn="auto" hangingPunct="1">
              <a:spcAft>
                <a:spcPts val="0"/>
              </a:spcAft>
              <a:buClr>
                <a:schemeClr val="accent3"/>
              </a:buClr>
              <a:buFont typeface="Georgia"/>
              <a:buChar char="•"/>
              <a:defRPr/>
            </a:pPr>
            <a:endParaRPr lang="en-US" dirty="0"/>
          </a:p>
        </p:txBody>
      </p:sp>
      <p:sp>
        <p:nvSpPr>
          <p:cNvPr id="8196" name="Footer Placeholder 4"/>
          <p:cNvSpPr>
            <a:spLocks noGrp="1"/>
          </p:cNvSpPr>
          <p:nvPr>
            <p:ph type="ftr" sz="quarter" idx="11"/>
          </p:nvPr>
        </p:nvSpPr>
        <p:spPr bwMode="auto">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mtClean="0">
                <a:solidFill>
                  <a:schemeClr val="accent2"/>
                </a:solidFill>
              </a:rPr>
              <a:t>Aksaa </a:t>
            </a:r>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933825"/>
            <a:ext cx="3178175" cy="197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664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354162"/>
          </a:xfrm>
          <a:solidFill>
            <a:schemeClr val="bg2">
              <a:lumMod val="90000"/>
            </a:schemeClr>
          </a:solidFill>
        </p:spPr>
        <p:txBody>
          <a:bodyPr>
            <a:normAutofit/>
          </a:bodyPr>
          <a:lstStyle/>
          <a:p>
            <a:pPr>
              <a:defRPr/>
            </a:pPr>
            <a:r>
              <a:rPr lang="en-GB" altLang="en-US" sz="3600" dirty="0" smtClean="0"/>
              <a:t>Allah </a:t>
            </a:r>
            <a:r>
              <a:rPr lang="en-GB" altLang="en-US" sz="3600" dirty="0"/>
              <a:t>has put tranquillity, love and mercy through marriage</a:t>
            </a:r>
            <a:endParaRPr lang="en-GB" altLang="en-US" sz="3600" dirty="0" smtClean="0"/>
          </a:p>
        </p:txBody>
      </p:sp>
      <p:sp>
        <p:nvSpPr>
          <p:cNvPr id="3" name="Content Placeholder 2"/>
          <p:cNvSpPr>
            <a:spLocks noGrp="1"/>
          </p:cNvSpPr>
          <p:nvPr>
            <p:ph idx="1"/>
          </p:nvPr>
        </p:nvSpPr>
        <p:spPr>
          <a:xfrm>
            <a:off x="457200" y="1844824"/>
            <a:ext cx="8229600" cy="4281339"/>
          </a:xfrm>
          <a:solidFill>
            <a:schemeClr val="bg2"/>
          </a:solidFill>
        </p:spPr>
        <p:txBody>
          <a:bodyPr/>
          <a:lstStyle/>
          <a:p>
            <a:pPr marL="0" indent="0" algn="ctr">
              <a:buNone/>
              <a:defRPr/>
            </a:pPr>
            <a:endParaRPr lang="en-US" b="1" dirty="0" smtClean="0"/>
          </a:p>
          <a:p>
            <a:pPr marL="0" indent="0" algn="ctr">
              <a:buNone/>
              <a:defRPr/>
            </a:pPr>
            <a:r>
              <a:rPr lang="en-US" b="1" dirty="0" smtClean="0"/>
              <a:t>"</a:t>
            </a:r>
            <a:r>
              <a:rPr lang="en-US" b="1" dirty="0"/>
              <a:t>Among His signs is the fact that he has created spouses from among yourselves, so that you may find tranquility with them; and he has put love and mercy between you. In that are signs for people who reflect." </a:t>
            </a:r>
            <a:br>
              <a:rPr lang="en-US" b="1" dirty="0"/>
            </a:br>
            <a:r>
              <a:rPr lang="en-US" b="1" dirty="0"/>
              <a:t>[Qur’an 30:21]</a:t>
            </a:r>
            <a:endParaRPr lang="en-GB" dirty="0"/>
          </a:p>
          <a:p>
            <a:pPr>
              <a:defRPr/>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725144"/>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8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7" y="0"/>
            <a:ext cx="90273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79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209675"/>
          </a:xfrm>
          <a:solidFill>
            <a:schemeClr val="tx2">
              <a:lumMod val="20000"/>
              <a:lumOff val="80000"/>
            </a:schemeClr>
          </a:solidFill>
        </p:spPr>
        <p:txBody>
          <a:bodyPr/>
          <a:lstStyle/>
          <a:p>
            <a:pPr>
              <a:defRPr/>
            </a:pPr>
            <a:r>
              <a:rPr lang="en-GB" altLang="en-US" dirty="0"/>
              <a:t>Garment to Each Other</a:t>
            </a:r>
            <a:endParaRPr lang="en-GB" altLang="en-US" dirty="0" smtClean="0"/>
          </a:p>
        </p:txBody>
      </p:sp>
      <p:sp>
        <p:nvSpPr>
          <p:cNvPr id="21507" name="Content Placeholder 2"/>
          <p:cNvSpPr>
            <a:spLocks noGrp="1"/>
          </p:cNvSpPr>
          <p:nvPr>
            <p:ph idx="1"/>
          </p:nvPr>
        </p:nvSpPr>
        <p:spPr>
          <a:xfrm>
            <a:off x="457200" y="1628775"/>
            <a:ext cx="8229600" cy="4497388"/>
          </a:xfrm>
        </p:spPr>
        <p:txBody>
          <a:bodyPr/>
          <a:lstStyle/>
          <a:p>
            <a:pPr marL="0" indent="0" algn="ctr">
              <a:buNone/>
            </a:pPr>
            <a:r>
              <a:rPr lang="en-GB" sz="2400" dirty="0"/>
              <a:t>"They (your wives) are your garment and you are a garment for them" (Quran 2:187) </a:t>
            </a:r>
          </a:p>
          <a:p>
            <a:pPr marL="0" indent="0">
              <a:buNone/>
            </a:pPr>
            <a:endParaRPr lang="en-GB" sz="2400" dirty="0"/>
          </a:p>
          <a:p>
            <a:r>
              <a:rPr lang="en-GB" sz="2400" dirty="0"/>
              <a:t>This verse reveals the basic purpose and concept of marriage in Islam. </a:t>
            </a:r>
          </a:p>
          <a:p>
            <a:r>
              <a:rPr lang="en-GB" sz="2400" dirty="0"/>
              <a:t>Islam enjoins that a wife and husband should have the most intimate and loving relationship. </a:t>
            </a:r>
          </a:p>
          <a:p>
            <a:r>
              <a:rPr lang="en-GB" sz="2400" dirty="0"/>
              <a:t>Each should cover, protect, and safeguard the interests of the other. </a:t>
            </a:r>
          </a:p>
          <a:p>
            <a:pPr marL="107950" indent="0">
              <a:buFont typeface="Georgia" pitchFamily="18" charset="0"/>
              <a:buNone/>
            </a:pPr>
            <a:endParaRPr lang="en-GB" altLang="en-US" sz="24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237793"/>
            <a:ext cx="42767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86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lstStyle/>
          <a:p>
            <a:pPr>
              <a:defRPr/>
            </a:pPr>
            <a:r>
              <a:rPr lang="en-GB" dirty="0"/>
              <a:t>The bonding in Marriage</a:t>
            </a:r>
          </a:p>
        </p:txBody>
      </p:sp>
      <p:sp>
        <p:nvSpPr>
          <p:cNvPr id="3" name="Content Placeholder 2"/>
          <p:cNvSpPr>
            <a:spLocks noGrp="1"/>
          </p:cNvSpPr>
          <p:nvPr>
            <p:ph idx="1"/>
          </p:nvPr>
        </p:nvSpPr>
        <p:spPr/>
        <p:txBody>
          <a:bodyPr/>
          <a:lstStyle/>
          <a:p>
            <a:pPr marL="0" indent="0">
              <a:buNone/>
              <a:defRPr/>
            </a:pPr>
            <a:r>
              <a:rPr lang="en-GB" dirty="0">
                <a:solidFill>
                  <a:srgbClr val="FF0000"/>
                </a:solidFill>
              </a:rPr>
              <a:t>The Prophet </a:t>
            </a:r>
            <a:r>
              <a:rPr lang="en-GB" dirty="0" err="1">
                <a:solidFill>
                  <a:srgbClr val="FF0000"/>
                </a:solidFill>
              </a:rPr>
              <a:t>phuh</a:t>
            </a:r>
            <a:r>
              <a:rPr lang="en-GB" dirty="0">
                <a:solidFill>
                  <a:srgbClr val="FF0000"/>
                </a:solidFill>
              </a:rPr>
              <a:t> said</a:t>
            </a:r>
            <a:r>
              <a:rPr lang="en-GB" dirty="0" smtClean="0">
                <a:solidFill>
                  <a:srgbClr val="FF0000"/>
                </a:solidFill>
              </a:rPr>
              <a:t>:</a:t>
            </a:r>
            <a:endParaRPr lang="en-GB" dirty="0">
              <a:solidFill>
                <a:srgbClr val="FF0000"/>
              </a:solidFill>
            </a:endParaRPr>
          </a:p>
          <a:p>
            <a:pPr marL="0" indent="0">
              <a:buNone/>
              <a:defRPr/>
            </a:pPr>
            <a:r>
              <a:rPr lang="en-GB" dirty="0" smtClean="0"/>
              <a:t>“</a:t>
            </a:r>
            <a:r>
              <a:rPr lang="en-GB" dirty="0"/>
              <a:t>No house has been built in Islam more beloved in the sight of Allah than through marriage.” </a:t>
            </a:r>
          </a:p>
          <a:p>
            <a:pPr marL="0" indent="0">
              <a:buFont typeface="Arial" charset="0"/>
              <a:buNone/>
              <a:defRPr/>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45024"/>
            <a:ext cx="2985889" cy="234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566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C4E5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spcAft>
                <a:spcPct val="0"/>
              </a:spcAft>
            </a:pPr>
            <a:r>
              <a:rPr lang="en-GB" altLang="en-US" dirty="0"/>
              <a:t>Marriage is half of faith</a:t>
            </a:r>
          </a:p>
        </p:txBody>
      </p:sp>
      <p:sp>
        <p:nvSpPr>
          <p:cNvPr id="3" name="Content Placeholder 2"/>
          <p:cNvSpPr>
            <a:spLocks noGrp="1"/>
          </p:cNvSpPr>
          <p:nvPr>
            <p:ph idx="1"/>
          </p:nvPr>
        </p:nvSpPr>
        <p:spPr/>
        <p:txBody>
          <a:bodyPr rtlCol="0">
            <a:normAutofit/>
          </a:bodyPr>
          <a:lstStyle/>
          <a:p>
            <a:pPr marL="0" indent="0" fontAlgn="auto">
              <a:spcAft>
                <a:spcPts val="0"/>
              </a:spcAft>
              <a:buNone/>
              <a:defRPr/>
            </a:pPr>
            <a:r>
              <a:rPr lang="en-GB" dirty="0" smtClean="0">
                <a:solidFill>
                  <a:schemeClr val="bg2">
                    <a:lumMod val="25000"/>
                  </a:schemeClr>
                </a:solidFill>
              </a:rPr>
              <a:t>The Prophet </a:t>
            </a:r>
            <a:r>
              <a:rPr lang="en-GB" dirty="0" err="1" smtClean="0">
                <a:solidFill>
                  <a:schemeClr val="bg2">
                    <a:lumMod val="25000"/>
                  </a:schemeClr>
                </a:solidFill>
              </a:rPr>
              <a:t>pbuh</a:t>
            </a:r>
            <a:r>
              <a:rPr lang="en-GB" dirty="0" smtClean="0">
                <a:solidFill>
                  <a:schemeClr val="bg2">
                    <a:lumMod val="25000"/>
                  </a:schemeClr>
                </a:solidFill>
              </a:rPr>
              <a:t> said:</a:t>
            </a:r>
          </a:p>
          <a:p>
            <a:pPr marL="0" indent="0" fontAlgn="auto">
              <a:spcAft>
                <a:spcPts val="0"/>
              </a:spcAft>
              <a:buNone/>
              <a:defRPr/>
            </a:pPr>
            <a:endParaRPr lang="en-GB" dirty="0" smtClean="0"/>
          </a:p>
          <a:p>
            <a:pPr marL="0" indent="0" algn="ctr" fontAlgn="auto">
              <a:spcAft>
                <a:spcPts val="0"/>
              </a:spcAft>
              <a:buFont typeface="Arial" panose="020B0604020202020204" pitchFamily="34" charset="0"/>
              <a:buNone/>
              <a:defRPr/>
            </a:pPr>
            <a:r>
              <a:rPr lang="en-GB" dirty="0" smtClean="0"/>
              <a:t>“One who marries, has already guarded half of his religion, therefore he should fear Allah for the other half.”  </a:t>
            </a:r>
          </a:p>
          <a:p>
            <a:pPr marL="0" indent="0" algn="ctr" fontAlgn="auto">
              <a:spcAft>
                <a:spcPts val="0"/>
              </a:spcAft>
              <a:buFont typeface="Arial" panose="020B0604020202020204" pitchFamily="34" charset="0"/>
              <a:buNone/>
              <a:defRPr/>
            </a:pPr>
            <a:endParaRPr lang="en-GB" dirty="0"/>
          </a:p>
          <a:p>
            <a:pPr marL="0" indent="0" algn="ctr" fontAlgn="auto">
              <a:spcAft>
                <a:spcPts val="0"/>
              </a:spcAft>
              <a:buFont typeface="Arial" panose="020B0604020202020204" pitchFamily="34" charset="0"/>
              <a:buNone/>
              <a:defRPr/>
            </a:pPr>
            <a:endParaRPr lang="en-GB"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3711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52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chemeClr val="accent4">
              <a:lumMod val="20000"/>
              <a:lumOff val="80000"/>
            </a:schemeClr>
          </a:solidFill>
        </p:spPr>
        <p:txBody>
          <a:bodyPr/>
          <a:lstStyle/>
          <a:p>
            <a:pPr>
              <a:defRPr/>
            </a:pPr>
            <a:r>
              <a:rPr lang="en-GB" altLang="en-US" dirty="0"/>
              <a:t>Creation from a single being</a:t>
            </a:r>
            <a:endParaRPr lang="en-GB" altLang="en-US" dirty="0" smtClean="0"/>
          </a:p>
        </p:txBody>
      </p:sp>
      <p:sp>
        <p:nvSpPr>
          <p:cNvPr id="3" name="Content Placeholder 2"/>
          <p:cNvSpPr>
            <a:spLocks noGrp="1"/>
          </p:cNvSpPr>
          <p:nvPr>
            <p:ph idx="1"/>
          </p:nvPr>
        </p:nvSpPr>
        <p:spPr/>
        <p:txBody>
          <a:bodyPr>
            <a:normAutofit lnSpcReduction="10000"/>
          </a:bodyPr>
          <a:lstStyle/>
          <a:p>
            <a:pPr marL="109728" indent="0" algn="ctr">
              <a:buClr>
                <a:schemeClr val="accent3"/>
              </a:buClr>
              <a:buNone/>
              <a:defRPr/>
            </a:pPr>
            <a:r>
              <a:rPr lang="en-GB" dirty="0">
                <a:solidFill>
                  <a:srgbClr val="C00000"/>
                </a:solidFill>
              </a:rPr>
              <a:t>“O people! be careful of (your duty to) your Lord, Who created you from a single being and created its mate of the same (kind) and spread from these two, many men and women; and be careful of (your duty to) Allah, by Whom you demand one of another (your rights), and (to) the ties of relationship; surely Allah ever watches over you.”</a:t>
            </a:r>
          </a:p>
          <a:p>
            <a:pPr marL="109728" indent="0" algn="ctr">
              <a:buClr>
                <a:schemeClr val="accent3"/>
              </a:buClr>
              <a:buNone/>
              <a:defRPr/>
            </a:pPr>
            <a:r>
              <a:rPr lang="en-GB" dirty="0" smtClean="0">
                <a:solidFill>
                  <a:schemeClr val="bg2">
                    <a:lumMod val="25000"/>
                  </a:schemeClr>
                </a:solidFill>
              </a:rPr>
              <a:t>Quran</a:t>
            </a:r>
            <a:r>
              <a:rPr lang="en-GB" dirty="0">
                <a:solidFill>
                  <a:schemeClr val="bg2">
                    <a:lumMod val="25000"/>
                  </a:schemeClr>
                </a:solidFill>
              </a:rPr>
              <a:t>: 4:1</a:t>
            </a:r>
          </a:p>
          <a:p>
            <a:pPr marL="365760" indent="-256032" eaLnBrk="1" fontAlgn="auto" hangingPunct="1">
              <a:spcAft>
                <a:spcPts val="0"/>
              </a:spcAft>
              <a:buClr>
                <a:schemeClr val="accent3"/>
              </a:buClr>
              <a:buFont typeface="Georgia"/>
              <a:buChar char="•"/>
              <a:defRPr/>
            </a:pPr>
            <a:endParaRPr lang="en-GB" dirty="0"/>
          </a:p>
        </p:txBody>
      </p:sp>
    </p:spTree>
    <p:extLst>
      <p:ext uri="{BB962C8B-B14F-4D97-AF65-F5344CB8AC3E}">
        <p14:creationId xmlns:p14="http://schemas.microsoft.com/office/powerpoint/2010/main" val="4211125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4331</TotalTime>
  <Words>1550</Words>
  <Application>Microsoft Office PowerPoint</Application>
  <PresentationFormat>On-screen Show (4:3)</PresentationFormat>
  <Paragraphs>134</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Achieving a Successful married Life based on Quran and Hadith</vt:lpstr>
      <vt:lpstr> Learning Outcomes: </vt:lpstr>
      <vt:lpstr>Today is about a Reminder</vt:lpstr>
      <vt:lpstr>Allah has put tranquillity, love and mercy through marriage</vt:lpstr>
      <vt:lpstr>PowerPoint Presentation</vt:lpstr>
      <vt:lpstr>Garment to Each Other</vt:lpstr>
      <vt:lpstr>The bonding in Marriage</vt:lpstr>
      <vt:lpstr>Marriage is half of faith</vt:lpstr>
      <vt:lpstr>Creation from a single being</vt:lpstr>
      <vt:lpstr>Marriage – Loved by Allah</vt:lpstr>
      <vt:lpstr>Beware of the Shaitan</vt:lpstr>
      <vt:lpstr>About Divorce</vt:lpstr>
      <vt:lpstr>Choice given by Allah SWT to the wives of the Prophet</vt:lpstr>
      <vt:lpstr>Lying to resolve conflict</vt:lpstr>
      <vt:lpstr>Be Grateful to Allah</vt:lpstr>
      <vt:lpstr>Be patient</vt:lpstr>
      <vt:lpstr>When entering your home</vt:lpstr>
      <vt:lpstr>Being ungrateful</vt:lpstr>
      <vt:lpstr>Dua before intimate relationship with spouse</vt:lpstr>
      <vt:lpstr>Belief in Divine Decree</vt:lpstr>
      <vt:lpstr>Belief in Divine Decree</vt:lpstr>
      <vt:lpstr>Al-Lawh al-Mahfooz The preserved Tablet</vt:lpstr>
      <vt:lpstr>Marriage is preordained</vt:lpstr>
      <vt:lpstr>Belief in Divine Decree</vt:lpstr>
      <vt:lpstr>Keys aspects of good Character</vt:lpstr>
      <vt:lpstr>Keys aspects of good Character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a Successful married Life based on Quran and Hadith</dc:title>
  <dc:creator>Kaushar Tai</dc:creator>
  <cp:lastModifiedBy>Kaushar Tai</cp:lastModifiedBy>
  <cp:revision>120</cp:revision>
  <cp:lastPrinted>2017-06-30T10:00:23Z</cp:lastPrinted>
  <dcterms:created xsi:type="dcterms:W3CDTF">2012-11-23T14:36:41Z</dcterms:created>
  <dcterms:modified xsi:type="dcterms:W3CDTF">2018-01-06T12:17:44Z</dcterms:modified>
</cp:coreProperties>
</file>